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0"/>
  </p:notesMasterIdLst>
  <p:sldIdLst>
    <p:sldId id="256" r:id="rId2"/>
    <p:sldId id="257" r:id="rId3"/>
    <p:sldId id="258" r:id="rId4"/>
    <p:sldId id="278" r:id="rId5"/>
    <p:sldId id="267" r:id="rId6"/>
    <p:sldId id="259" r:id="rId7"/>
    <p:sldId id="266" r:id="rId8"/>
    <p:sldId id="263" r:id="rId9"/>
    <p:sldId id="265" r:id="rId10"/>
    <p:sldId id="268" r:id="rId11"/>
    <p:sldId id="269" r:id="rId12"/>
    <p:sldId id="270" r:id="rId13"/>
    <p:sldId id="271" r:id="rId14"/>
    <p:sldId id="272" r:id="rId15"/>
    <p:sldId id="274" r:id="rId16"/>
    <p:sldId id="275"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26" autoAdjust="0"/>
  </p:normalViewPr>
  <p:slideViewPr>
    <p:cSldViewPr snapToGrid="0">
      <p:cViewPr varScale="1">
        <p:scale>
          <a:sx n="68" d="100"/>
          <a:sy n="68" d="100"/>
        </p:scale>
        <p:origin x="12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00845-22BF-4A99-9AAB-68CCE513232E}" type="doc">
      <dgm:prSet loTypeId="urn:diagrams.loki3.com/VaryingWidthList" loCatId="list" qsTypeId="urn:microsoft.com/office/officeart/2005/8/quickstyle/simple1" qsCatId="simple" csTypeId="urn:microsoft.com/office/officeart/2005/8/colors/accent1_2" csCatId="accent1" phldr="1"/>
      <dgm:spPr/>
    </dgm:pt>
    <dgm:pt modelId="{C2ADAB00-4B9E-4B5D-83F6-4126D9808303}">
      <dgm:prSet phldrT="[Text]"/>
      <dgm:spPr/>
      <dgm:t>
        <a:bodyPr/>
        <a:lstStyle/>
        <a:p>
          <a:r>
            <a:rPr lang="en-US" b="0" dirty="0"/>
            <a:t>Views  </a:t>
          </a:r>
        </a:p>
      </dgm:t>
    </dgm:pt>
    <dgm:pt modelId="{20E7DF45-C95F-409E-91F9-8AC28D8613E7}" type="parTrans" cxnId="{4012990E-116A-49BC-890F-9582E3BB1EED}">
      <dgm:prSet/>
      <dgm:spPr/>
      <dgm:t>
        <a:bodyPr/>
        <a:lstStyle/>
        <a:p>
          <a:endParaRPr lang="en-US"/>
        </a:p>
      </dgm:t>
    </dgm:pt>
    <dgm:pt modelId="{66440FC4-F0E9-4F00-B962-C02A7B9BCBE7}" type="sibTrans" cxnId="{4012990E-116A-49BC-890F-9582E3BB1EED}">
      <dgm:prSet/>
      <dgm:spPr/>
      <dgm:t>
        <a:bodyPr/>
        <a:lstStyle/>
        <a:p>
          <a:endParaRPr lang="en-US"/>
        </a:p>
      </dgm:t>
    </dgm:pt>
    <dgm:pt modelId="{5E05FBEA-87C5-4052-A67E-210929E1D506}">
      <dgm:prSet phldrT="[Text]"/>
      <dgm:spPr/>
      <dgm:t>
        <a:bodyPr/>
        <a:lstStyle/>
        <a:p>
          <a:r>
            <a:rPr lang="en-US" dirty="0"/>
            <a:t>Comments</a:t>
          </a:r>
        </a:p>
      </dgm:t>
    </dgm:pt>
    <dgm:pt modelId="{88F59D72-96E6-4B15-911B-FFCBBA24B440}" type="parTrans" cxnId="{F58E4F56-DA6D-4362-8908-00D0CA876286}">
      <dgm:prSet/>
      <dgm:spPr/>
      <dgm:t>
        <a:bodyPr/>
        <a:lstStyle/>
        <a:p>
          <a:endParaRPr lang="en-US"/>
        </a:p>
      </dgm:t>
    </dgm:pt>
    <dgm:pt modelId="{E9D714C9-67FA-4457-9993-4005B7738EBB}" type="sibTrans" cxnId="{F58E4F56-DA6D-4362-8908-00D0CA876286}">
      <dgm:prSet/>
      <dgm:spPr/>
      <dgm:t>
        <a:bodyPr/>
        <a:lstStyle/>
        <a:p>
          <a:endParaRPr lang="en-US"/>
        </a:p>
      </dgm:t>
    </dgm:pt>
    <dgm:pt modelId="{65A300DB-3544-4946-83E3-27A2F46A1797}">
      <dgm:prSet phldrT="[Text]"/>
      <dgm:spPr/>
      <dgm:t>
        <a:bodyPr/>
        <a:lstStyle/>
        <a:p>
          <a:r>
            <a:rPr lang="en-US" dirty="0"/>
            <a:t>Comments per view</a:t>
          </a:r>
        </a:p>
      </dgm:t>
    </dgm:pt>
    <dgm:pt modelId="{A3754279-2015-4A14-B130-B287E3FABF5A}" type="parTrans" cxnId="{48C4A79F-48E9-498E-815F-A8BCAC2E02FB}">
      <dgm:prSet/>
      <dgm:spPr/>
      <dgm:t>
        <a:bodyPr/>
        <a:lstStyle/>
        <a:p>
          <a:endParaRPr lang="en-US"/>
        </a:p>
      </dgm:t>
    </dgm:pt>
    <dgm:pt modelId="{EB5B6981-DF6D-4151-8223-9250ECB6B7D7}" type="sibTrans" cxnId="{48C4A79F-48E9-498E-815F-A8BCAC2E02FB}">
      <dgm:prSet/>
      <dgm:spPr/>
      <dgm:t>
        <a:bodyPr/>
        <a:lstStyle/>
        <a:p>
          <a:endParaRPr lang="en-US"/>
        </a:p>
      </dgm:t>
    </dgm:pt>
    <dgm:pt modelId="{A9693BB0-FFE7-4E00-B063-3F0E6FF81878}">
      <dgm:prSet phldrT="[Text]"/>
      <dgm:spPr/>
      <dgm:t>
        <a:bodyPr/>
        <a:lstStyle/>
        <a:p>
          <a:r>
            <a:rPr lang="en-US" dirty="0"/>
            <a:t>Languages</a:t>
          </a:r>
        </a:p>
      </dgm:t>
    </dgm:pt>
    <dgm:pt modelId="{9C1C14DA-6223-479F-8AC5-D52450AB2C8B}" type="parTrans" cxnId="{0FA0D635-3733-4B02-AE4F-CC05899F8C75}">
      <dgm:prSet/>
      <dgm:spPr/>
      <dgm:t>
        <a:bodyPr/>
        <a:lstStyle/>
        <a:p>
          <a:endParaRPr lang="en-US"/>
        </a:p>
      </dgm:t>
    </dgm:pt>
    <dgm:pt modelId="{95B8959B-571C-470D-8CBB-2930A0D200CD}" type="sibTrans" cxnId="{0FA0D635-3733-4B02-AE4F-CC05899F8C75}">
      <dgm:prSet/>
      <dgm:spPr/>
      <dgm:t>
        <a:bodyPr/>
        <a:lstStyle/>
        <a:p>
          <a:endParaRPr lang="en-US"/>
        </a:p>
      </dgm:t>
    </dgm:pt>
    <dgm:pt modelId="{04B7D2E4-C185-47B5-8664-0FB6CA018EBE}" type="pres">
      <dgm:prSet presAssocID="{D2C00845-22BF-4A99-9AAB-68CCE513232E}" presName="Name0" presStyleCnt="0">
        <dgm:presLayoutVars>
          <dgm:resizeHandles/>
        </dgm:presLayoutVars>
      </dgm:prSet>
      <dgm:spPr/>
    </dgm:pt>
    <dgm:pt modelId="{02169F43-A730-4C17-A8CF-313E16ED8F73}" type="pres">
      <dgm:prSet presAssocID="{C2ADAB00-4B9E-4B5D-83F6-4126D9808303}" presName="text" presStyleLbl="node1" presStyleIdx="0" presStyleCnt="4" custScaleX="167879" custLinFactY="-80828" custLinFactNeighborX="-4738" custLinFactNeighborY="-100000">
        <dgm:presLayoutVars>
          <dgm:bulletEnabled val="1"/>
        </dgm:presLayoutVars>
      </dgm:prSet>
      <dgm:spPr/>
    </dgm:pt>
    <dgm:pt modelId="{69FB57FB-34B0-44BB-9FCB-DE66F5256559}" type="pres">
      <dgm:prSet presAssocID="{66440FC4-F0E9-4F00-B962-C02A7B9BCBE7}" presName="space" presStyleCnt="0"/>
      <dgm:spPr/>
    </dgm:pt>
    <dgm:pt modelId="{D1C10C2D-EDF3-442F-9305-E095EF8180BA}" type="pres">
      <dgm:prSet presAssocID="{5E05FBEA-87C5-4052-A67E-210929E1D506}" presName="text" presStyleLbl="node1" presStyleIdx="1" presStyleCnt="4">
        <dgm:presLayoutVars>
          <dgm:bulletEnabled val="1"/>
        </dgm:presLayoutVars>
      </dgm:prSet>
      <dgm:spPr/>
    </dgm:pt>
    <dgm:pt modelId="{C6C1ECAF-B22B-4EDF-84F9-B5C13B36137A}" type="pres">
      <dgm:prSet presAssocID="{E9D714C9-67FA-4457-9993-4005B7738EBB}" presName="space" presStyleCnt="0"/>
      <dgm:spPr/>
    </dgm:pt>
    <dgm:pt modelId="{8C4F92CA-718F-4AB2-A115-83F90E5A6A23}" type="pres">
      <dgm:prSet presAssocID="{65A300DB-3544-4946-83E3-27A2F46A1797}" presName="text" presStyleLbl="node1" presStyleIdx="2" presStyleCnt="4">
        <dgm:presLayoutVars>
          <dgm:bulletEnabled val="1"/>
        </dgm:presLayoutVars>
      </dgm:prSet>
      <dgm:spPr/>
    </dgm:pt>
    <dgm:pt modelId="{9A3881B3-805A-4DDA-A527-F1BEC3930035}" type="pres">
      <dgm:prSet presAssocID="{EB5B6981-DF6D-4151-8223-9250ECB6B7D7}" presName="space" presStyleCnt="0"/>
      <dgm:spPr/>
    </dgm:pt>
    <dgm:pt modelId="{29BD1462-C5EC-4F11-8325-8B55AFCDEA5E}" type="pres">
      <dgm:prSet presAssocID="{A9693BB0-FFE7-4E00-B063-3F0E6FF81878}" presName="text" presStyleLbl="node1" presStyleIdx="3" presStyleCnt="4">
        <dgm:presLayoutVars>
          <dgm:bulletEnabled val="1"/>
        </dgm:presLayoutVars>
      </dgm:prSet>
      <dgm:spPr/>
    </dgm:pt>
  </dgm:ptLst>
  <dgm:cxnLst>
    <dgm:cxn modelId="{4012990E-116A-49BC-890F-9582E3BB1EED}" srcId="{D2C00845-22BF-4A99-9AAB-68CCE513232E}" destId="{C2ADAB00-4B9E-4B5D-83F6-4126D9808303}" srcOrd="0" destOrd="0" parTransId="{20E7DF45-C95F-409E-91F9-8AC28D8613E7}" sibTransId="{66440FC4-F0E9-4F00-B962-C02A7B9BCBE7}"/>
    <dgm:cxn modelId="{09347824-2BD2-4B8E-9EE3-8324AE29B7A1}" type="presOf" srcId="{65A300DB-3544-4946-83E3-27A2F46A1797}" destId="{8C4F92CA-718F-4AB2-A115-83F90E5A6A23}" srcOrd="0" destOrd="0" presId="urn:diagrams.loki3.com/VaryingWidthList"/>
    <dgm:cxn modelId="{0FA0D635-3733-4B02-AE4F-CC05899F8C75}" srcId="{D2C00845-22BF-4A99-9AAB-68CCE513232E}" destId="{A9693BB0-FFE7-4E00-B063-3F0E6FF81878}" srcOrd="3" destOrd="0" parTransId="{9C1C14DA-6223-479F-8AC5-D52450AB2C8B}" sibTransId="{95B8959B-571C-470D-8CBB-2930A0D200CD}"/>
    <dgm:cxn modelId="{F58E4F56-DA6D-4362-8908-00D0CA876286}" srcId="{D2C00845-22BF-4A99-9AAB-68CCE513232E}" destId="{5E05FBEA-87C5-4052-A67E-210929E1D506}" srcOrd="1" destOrd="0" parTransId="{88F59D72-96E6-4B15-911B-FFCBBA24B440}" sibTransId="{E9D714C9-67FA-4457-9993-4005B7738EBB}"/>
    <dgm:cxn modelId="{48C4A79F-48E9-498E-815F-A8BCAC2E02FB}" srcId="{D2C00845-22BF-4A99-9AAB-68CCE513232E}" destId="{65A300DB-3544-4946-83E3-27A2F46A1797}" srcOrd="2" destOrd="0" parTransId="{A3754279-2015-4A14-B130-B287E3FABF5A}" sibTransId="{EB5B6981-DF6D-4151-8223-9250ECB6B7D7}"/>
    <dgm:cxn modelId="{36DB79A3-3BD9-4E36-9292-64CEBCBABCBC}" type="presOf" srcId="{D2C00845-22BF-4A99-9AAB-68CCE513232E}" destId="{04B7D2E4-C185-47B5-8664-0FB6CA018EBE}" srcOrd="0" destOrd="0" presId="urn:diagrams.loki3.com/VaryingWidthList"/>
    <dgm:cxn modelId="{6FE9BCE7-FFE6-4E07-ACDA-349775116AA9}" type="presOf" srcId="{5E05FBEA-87C5-4052-A67E-210929E1D506}" destId="{D1C10C2D-EDF3-442F-9305-E095EF8180BA}" srcOrd="0" destOrd="0" presId="urn:diagrams.loki3.com/VaryingWidthList"/>
    <dgm:cxn modelId="{8EA9E9E7-8E12-4319-8014-9331938995EA}" type="presOf" srcId="{A9693BB0-FFE7-4E00-B063-3F0E6FF81878}" destId="{29BD1462-C5EC-4F11-8325-8B55AFCDEA5E}" srcOrd="0" destOrd="0" presId="urn:diagrams.loki3.com/VaryingWidthList"/>
    <dgm:cxn modelId="{3483CFEB-67E6-4073-8502-5717B7AE15E7}" type="presOf" srcId="{C2ADAB00-4B9E-4B5D-83F6-4126D9808303}" destId="{02169F43-A730-4C17-A8CF-313E16ED8F73}" srcOrd="0" destOrd="0" presId="urn:diagrams.loki3.com/VaryingWidthList"/>
    <dgm:cxn modelId="{FEE0386F-F44D-4DD9-91A2-29E54C36393F}" type="presParOf" srcId="{04B7D2E4-C185-47B5-8664-0FB6CA018EBE}" destId="{02169F43-A730-4C17-A8CF-313E16ED8F73}" srcOrd="0" destOrd="0" presId="urn:diagrams.loki3.com/VaryingWidthList"/>
    <dgm:cxn modelId="{5ABC0B4B-A2EC-4EB8-9AF2-DAA1A6D7CB97}" type="presParOf" srcId="{04B7D2E4-C185-47B5-8664-0FB6CA018EBE}" destId="{69FB57FB-34B0-44BB-9FCB-DE66F5256559}" srcOrd="1" destOrd="0" presId="urn:diagrams.loki3.com/VaryingWidthList"/>
    <dgm:cxn modelId="{53CD1750-8B46-4D7E-A1A6-3FFBFAE38D55}" type="presParOf" srcId="{04B7D2E4-C185-47B5-8664-0FB6CA018EBE}" destId="{D1C10C2D-EDF3-442F-9305-E095EF8180BA}" srcOrd="2" destOrd="0" presId="urn:diagrams.loki3.com/VaryingWidthList"/>
    <dgm:cxn modelId="{01C40EA3-62EC-481C-9A78-7C09FEE6D89D}" type="presParOf" srcId="{04B7D2E4-C185-47B5-8664-0FB6CA018EBE}" destId="{C6C1ECAF-B22B-4EDF-84F9-B5C13B36137A}" srcOrd="3" destOrd="0" presId="urn:diagrams.loki3.com/VaryingWidthList"/>
    <dgm:cxn modelId="{D1263EBF-DE6E-4F00-AC71-AE54D1C42D71}" type="presParOf" srcId="{04B7D2E4-C185-47B5-8664-0FB6CA018EBE}" destId="{8C4F92CA-718F-4AB2-A115-83F90E5A6A23}" srcOrd="4" destOrd="0" presId="urn:diagrams.loki3.com/VaryingWidthList"/>
    <dgm:cxn modelId="{EF823A41-5A0C-4434-88CD-5B45C39EC7B7}" type="presParOf" srcId="{04B7D2E4-C185-47B5-8664-0FB6CA018EBE}" destId="{9A3881B3-805A-4DDA-A527-F1BEC3930035}" srcOrd="5" destOrd="0" presId="urn:diagrams.loki3.com/VaryingWidthList"/>
    <dgm:cxn modelId="{3D7B72FD-5215-4F1E-B6EB-910375B4B5FD}" type="presParOf" srcId="{04B7D2E4-C185-47B5-8664-0FB6CA018EBE}" destId="{29BD1462-C5EC-4F11-8325-8B55AFCDEA5E}" srcOrd="6" destOrd="0" presId="urn:diagrams.loki3.com/VaryingWidth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69F43-A730-4C17-A8CF-313E16ED8F73}">
      <dsp:nvSpPr>
        <dsp:cNvPr id="0" name=""/>
        <dsp:cNvSpPr/>
      </dsp:nvSpPr>
      <dsp:spPr>
        <a:xfrm>
          <a:off x="0" y="0"/>
          <a:ext cx="1246187" cy="9752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0" kern="1200" dirty="0"/>
            <a:t>Views  </a:t>
          </a:r>
        </a:p>
      </dsp:txBody>
      <dsp:txXfrm>
        <a:off x="0" y="0"/>
        <a:ext cx="1246187" cy="975239"/>
      </dsp:txXfrm>
    </dsp:sp>
    <dsp:sp modelId="{D1C10C2D-EDF3-442F-9305-E095EF8180BA}">
      <dsp:nvSpPr>
        <dsp:cNvPr id="0" name=""/>
        <dsp:cNvSpPr/>
      </dsp:nvSpPr>
      <dsp:spPr>
        <a:xfrm>
          <a:off x="4343" y="1026029"/>
          <a:ext cx="1237500" cy="9752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Comments</a:t>
          </a:r>
        </a:p>
      </dsp:txBody>
      <dsp:txXfrm>
        <a:off x="4343" y="1026029"/>
        <a:ext cx="1237500" cy="975239"/>
      </dsp:txXfrm>
    </dsp:sp>
    <dsp:sp modelId="{8C4F92CA-718F-4AB2-A115-83F90E5A6A23}">
      <dsp:nvSpPr>
        <dsp:cNvPr id="0" name=""/>
        <dsp:cNvSpPr/>
      </dsp:nvSpPr>
      <dsp:spPr>
        <a:xfrm>
          <a:off x="4343" y="2050030"/>
          <a:ext cx="1237500" cy="9752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Comments per view</a:t>
          </a:r>
        </a:p>
      </dsp:txBody>
      <dsp:txXfrm>
        <a:off x="4343" y="2050030"/>
        <a:ext cx="1237500" cy="975239"/>
      </dsp:txXfrm>
    </dsp:sp>
    <dsp:sp modelId="{29BD1462-C5EC-4F11-8325-8B55AFCDEA5E}">
      <dsp:nvSpPr>
        <dsp:cNvPr id="0" name=""/>
        <dsp:cNvSpPr/>
      </dsp:nvSpPr>
      <dsp:spPr>
        <a:xfrm>
          <a:off x="4343" y="3074032"/>
          <a:ext cx="1237500" cy="9752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Languages</a:t>
          </a:r>
        </a:p>
      </dsp:txBody>
      <dsp:txXfrm>
        <a:off x="4343" y="3074032"/>
        <a:ext cx="1237500" cy="975239"/>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2C9A1-0A5D-41C2-83F5-A29F5A2B0C28}" type="datetimeFigureOut">
              <a:rPr lang="en-US" smtClean="0"/>
              <a:t>11/22/2017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6C417-3252-4309-93B4-2E316FD9E1D9}" type="slidenum">
              <a:rPr lang="en-US" smtClean="0"/>
              <a:t>‹#›</a:t>
            </a:fld>
            <a:endParaRPr lang="en-US"/>
          </a:p>
        </p:txBody>
      </p:sp>
    </p:spTree>
    <p:extLst>
      <p:ext uri="{BB962C8B-B14F-4D97-AF65-F5344CB8AC3E}">
        <p14:creationId xmlns:p14="http://schemas.microsoft.com/office/powerpoint/2010/main" val="1383352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1</a:t>
            </a:fld>
            <a:endParaRPr lang="en-US"/>
          </a:p>
        </p:txBody>
      </p:sp>
    </p:spTree>
    <p:extLst>
      <p:ext uri="{BB962C8B-B14F-4D97-AF65-F5344CB8AC3E}">
        <p14:creationId xmlns:p14="http://schemas.microsoft.com/office/powerpoint/2010/main" val="155427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2</a:t>
            </a:fld>
            <a:endParaRPr lang="en-US"/>
          </a:p>
        </p:txBody>
      </p:sp>
    </p:spTree>
    <p:extLst>
      <p:ext uri="{BB962C8B-B14F-4D97-AF65-F5344CB8AC3E}">
        <p14:creationId xmlns:p14="http://schemas.microsoft.com/office/powerpoint/2010/main" val="381655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6</a:t>
            </a:fld>
            <a:endParaRPr lang="en-US"/>
          </a:p>
        </p:txBody>
      </p:sp>
    </p:spTree>
    <p:extLst>
      <p:ext uri="{BB962C8B-B14F-4D97-AF65-F5344CB8AC3E}">
        <p14:creationId xmlns:p14="http://schemas.microsoft.com/office/powerpoint/2010/main" val="1934880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8</a:t>
            </a:fld>
            <a:endParaRPr lang="en-US"/>
          </a:p>
        </p:txBody>
      </p:sp>
    </p:spTree>
    <p:extLst>
      <p:ext uri="{BB962C8B-B14F-4D97-AF65-F5344CB8AC3E}">
        <p14:creationId xmlns:p14="http://schemas.microsoft.com/office/powerpoint/2010/main" val="201339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9</a:t>
            </a:fld>
            <a:endParaRPr lang="en-US"/>
          </a:p>
        </p:txBody>
      </p:sp>
    </p:spTree>
    <p:extLst>
      <p:ext uri="{BB962C8B-B14F-4D97-AF65-F5344CB8AC3E}">
        <p14:creationId xmlns:p14="http://schemas.microsoft.com/office/powerpoint/2010/main" val="3402565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17</a:t>
            </a:fld>
            <a:endParaRPr lang="en-US"/>
          </a:p>
        </p:txBody>
      </p:sp>
    </p:spTree>
    <p:extLst>
      <p:ext uri="{BB962C8B-B14F-4D97-AF65-F5344CB8AC3E}">
        <p14:creationId xmlns:p14="http://schemas.microsoft.com/office/powerpoint/2010/main" val="17823677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BD580-6BA3-4549-B746-5E35B945C811}" type="datetimeFigureOut">
              <a:rPr lang="en-US" smtClean="0"/>
              <a:t>11/22/2017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1F5C567-0C58-41C1-9541-C84DBDFFF4A6}" type="slidenum">
              <a:rPr lang="en-US" smtClean="0"/>
              <a:t>‹#›</a:t>
            </a:fld>
            <a:endParaRPr lang="en-US"/>
          </a:p>
        </p:txBody>
      </p:sp>
    </p:spTree>
    <p:extLst>
      <p:ext uri="{BB962C8B-B14F-4D97-AF65-F5344CB8AC3E}">
        <p14:creationId xmlns:p14="http://schemas.microsoft.com/office/powerpoint/2010/main" val="385194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BD580-6BA3-4549-B746-5E35B945C811}" type="datetimeFigureOut">
              <a:rPr lang="en-US" smtClean="0"/>
              <a:t>11/22/2017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973837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BD580-6BA3-4549-B746-5E35B945C811}" type="datetimeFigureOut">
              <a:rPr lang="en-US" smtClean="0"/>
              <a:t>11/22/2017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1470027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BD580-6BA3-4549-B746-5E35B945C811}" type="datetimeFigureOut">
              <a:rPr lang="en-US" smtClean="0"/>
              <a:t>11/22/2017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96630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37EBD580-6BA3-4549-B746-5E35B945C811}" type="datetimeFigureOut">
              <a:rPr lang="en-US" smtClean="0"/>
              <a:t>11/22/2017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1F5C567-0C58-41C1-9541-C84DBDFFF4A6}" type="slidenum">
              <a:rPr lang="en-US" smtClean="0"/>
              <a:t>‹#›</a:t>
            </a:fld>
            <a:endParaRPr lang="en-US"/>
          </a:p>
        </p:txBody>
      </p:sp>
    </p:spTree>
    <p:extLst>
      <p:ext uri="{BB962C8B-B14F-4D97-AF65-F5344CB8AC3E}">
        <p14:creationId xmlns:p14="http://schemas.microsoft.com/office/powerpoint/2010/main" val="2077707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BD580-6BA3-4549-B746-5E35B945C811}" type="datetimeFigureOut">
              <a:rPr lang="en-US" smtClean="0"/>
              <a:t>11/22/2017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22089201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BD580-6BA3-4549-B746-5E35B945C811}" type="datetimeFigureOut">
              <a:rPr lang="en-US" smtClean="0"/>
              <a:t>11/22/2017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294199881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BD580-6BA3-4549-B746-5E35B945C811}" type="datetimeFigureOut">
              <a:rPr lang="en-US" smtClean="0"/>
              <a:t>11/22/2017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1644143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BD580-6BA3-4549-B746-5E35B945C811}" type="datetimeFigureOut">
              <a:rPr lang="en-US" smtClean="0"/>
              <a:t>11/22/2017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360252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EBD580-6BA3-4549-B746-5E35B945C811}" type="datetimeFigureOut">
              <a:rPr lang="en-US" smtClean="0"/>
              <a:t>11/22/2017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427200464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EBD580-6BA3-4549-B746-5E35B945C811}" type="datetimeFigureOut">
              <a:rPr lang="en-US" smtClean="0"/>
              <a:t>11/22/2017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726086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7EBD580-6BA3-4549-B746-5E35B945C811}" type="datetimeFigureOut">
              <a:rPr lang="en-US" smtClean="0"/>
              <a:t>11/22/2017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1F5C567-0C58-41C1-9541-C84DBDFFF4A6}" type="slidenum">
              <a:rPr lang="en-US" smtClean="0"/>
              <a:t>‹#›</a:t>
            </a:fld>
            <a:endParaRPr lang="en-US"/>
          </a:p>
        </p:txBody>
      </p:sp>
    </p:spTree>
    <p:extLst>
      <p:ext uri="{BB962C8B-B14F-4D97-AF65-F5344CB8AC3E}">
        <p14:creationId xmlns:p14="http://schemas.microsoft.com/office/powerpoint/2010/main" val="124856837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blog.ted.com/achievement-unlocked-tedx-celebrates-100000-talks/" TargetMode="External"/><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15.png"/><Relationship Id="rId5" Type="http://schemas.openxmlformats.org/officeDocument/2006/relationships/diagramLayout" Target="../diagrams/layout1.xml"/><Relationship Id="rId10" Type="http://schemas.openxmlformats.org/officeDocument/2006/relationships/image" Target="../media/image14.png"/><Relationship Id="rId4" Type="http://schemas.openxmlformats.org/officeDocument/2006/relationships/diagramData" Target="../diagrams/data1.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B12F-FB12-4C7E-9985-C52C680F5DA7}"/>
              </a:ext>
            </a:extLst>
          </p:cNvPr>
          <p:cNvSpPr>
            <a:spLocks noGrp="1"/>
          </p:cNvSpPr>
          <p:nvPr>
            <p:ph type="ctrTitle"/>
          </p:nvPr>
        </p:nvSpPr>
        <p:spPr/>
        <p:txBody>
          <a:bodyPr/>
          <a:lstStyle/>
          <a:p>
            <a:r>
              <a:rPr lang="en-US" dirty="0"/>
              <a:t>Which talks are popular and why – TED Talks analysis</a:t>
            </a:r>
          </a:p>
        </p:txBody>
      </p:sp>
      <p:sp>
        <p:nvSpPr>
          <p:cNvPr id="3" name="Subtitle 2">
            <a:extLst>
              <a:ext uri="{FF2B5EF4-FFF2-40B4-BE49-F238E27FC236}">
                <a16:creationId xmlns:a16="http://schemas.microsoft.com/office/drawing/2014/main" id="{7391B51B-D455-4ED4-9461-EECC60C44A61}"/>
              </a:ext>
            </a:extLst>
          </p:cNvPr>
          <p:cNvSpPr>
            <a:spLocks noGrp="1"/>
          </p:cNvSpPr>
          <p:nvPr>
            <p:ph type="subTitle" idx="1"/>
          </p:nvPr>
        </p:nvSpPr>
        <p:spPr>
          <a:xfrm>
            <a:off x="1069848" y="4614208"/>
            <a:ext cx="7891272" cy="1069848"/>
          </a:xfrm>
        </p:spPr>
        <p:txBody>
          <a:bodyPr/>
          <a:lstStyle/>
          <a:p>
            <a:r>
              <a:rPr lang="en-US" dirty="0"/>
              <a:t>DATA 512 Project Presentation</a:t>
            </a:r>
          </a:p>
          <a:p>
            <a:r>
              <a:rPr lang="en-US" dirty="0"/>
              <a:t>Sha Li</a:t>
            </a:r>
          </a:p>
        </p:txBody>
      </p:sp>
    </p:spTree>
    <p:extLst>
      <p:ext uri="{BB962C8B-B14F-4D97-AF65-F5344CB8AC3E}">
        <p14:creationId xmlns:p14="http://schemas.microsoft.com/office/powerpoint/2010/main" val="2460907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RQ3: Time Vs </a:t>
            </a:r>
            <a:br>
              <a:rPr lang="en-US" dirty="0"/>
            </a:br>
            <a:r>
              <a:rPr lang="en-US" dirty="0"/>
              <a:t>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10962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79B33-A538-465C-AB73-9358CEDE96B0}"/>
              </a:ext>
            </a:extLst>
          </p:cNvPr>
          <p:cNvSpPr>
            <a:spLocks noGrp="1"/>
          </p:cNvSpPr>
          <p:nvPr>
            <p:ph type="title"/>
          </p:nvPr>
        </p:nvSpPr>
        <p:spPr/>
        <p:txBody>
          <a:bodyPr>
            <a:normAutofit fontScale="90000"/>
          </a:bodyPr>
          <a:lstStyle/>
          <a:p>
            <a:br>
              <a:rPr lang="en-US" b="1" dirty="0"/>
            </a:br>
            <a:r>
              <a:rPr lang="en-US" b="1" dirty="0"/>
              <a:t>Hypothesis3a TED Talks are becoming more and more popular over the past 10 years.</a:t>
            </a:r>
            <a:br>
              <a:rPr lang="en-US" b="1" dirty="0"/>
            </a:br>
            <a:endParaRPr lang="en-US" dirty="0"/>
          </a:p>
        </p:txBody>
      </p:sp>
      <p:pic>
        <p:nvPicPr>
          <p:cNvPr id="23" name="Content Placeholder 22">
            <a:extLst>
              <a:ext uri="{FF2B5EF4-FFF2-40B4-BE49-F238E27FC236}">
                <a16:creationId xmlns:a16="http://schemas.microsoft.com/office/drawing/2014/main" id="{370FD4B9-568D-4705-8D71-3239CEB189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77" b="64691"/>
          <a:stretch/>
        </p:blipFill>
        <p:spPr>
          <a:xfrm>
            <a:off x="664705" y="2400590"/>
            <a:ext cx="2799290" cy="1828800"/>
          </a:xfrm>
        </p:spPr>
      </p:pic>
      <p:grpSp>
        <p:nvGrpSpPr>
          <p:cNvPr id="18" name="Group 17">
            <a:extLst>
              <a:ext uri="{FF2B5EF4-FFF2-40B4-BE49-F238E27FC236}">
                <a16:creationId xmlns:a16="http://schemas.microsoft.com/office/drawing/2014/main" id="{7F3DE9AA-5625-415B-BF3E-65C271D5573A}"/>
              </a:ext>
            </a:extLst>
          </p:cNvPr>
          <p:cNvGrpSpPr/>
          <p:nvPr/>
        </p:nvGrpSpPr>
        <p:grpSpPr>
          <a:xfrm>
            <a:off x="6960346" y="3330428"/>
            <a:ext cx="5231654" cy="1138773"/>
            <a:chOff x="9591040" y="251457"/>
            <a:chExt cx="2902484" cy="2956536"/>
          </a:xfrm>
        </p:grpSpPr>
        <p:sp>
          <p:nvSpPr>
            <p:cNvPr id="19" name="Speech Bubble: Rectangle with Corners Rounded 18">
              <a:extLst>
                <a:ext uri="{FF2B5EF4-FFF2-40B4-BE49-F238E27FC236}">
                  <a16:creationId xmlns:a16="http://schemas.microsoft.com/office/drawing/2014/main" id="{DE8F4B27-9A57-4138-9BF8-E4BFE5A962B8}"/>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026E6D-92AF-44BA-B8D7-3F8CC4C80BF7}"/>
                </a:ext>
              </a:extLst>
            </p:cNvPr>
            <p:cNvSpPr txBox="1"/>
            <p:nvPr/>
          </p:nvSpPr>
          <p:spPr>
            <a:xfrm>
              <a:off x="9593817" y="251457"/>
              <a:ext cx="2899707" cy="2956536"/>
            </a:xfrm>
            <a:prstGeom prst="rect">
              <a:avLst/>
            </a:prstGeom>
            <a:noFill/>
          </p:spPr>
          <p:txBody>
            <a:bodyPr wrap="square" rtlCol="0">
              <a:spAutoFit/>
            </a:bodyPr>
            <a:lstStyle/>
            <a:p>
              <a:r>
                <a:rPr lang="en-US" dirty="0"/>
                <a:t> TED talks popularity was climbing from 2006 (since its available free online) to 2013, and experienced decline from 2013 to nowadays.</a:t>
              </a:r>
            </a:p>
            <a:p>
              <a:endParaRPr lang="en-US" sz="1400" dirty="0"/>
            </a:p>
          </p:txBody>
        </p:sp>
      </p:grpSp>
      <p:pic>
        <p:nvPicPr>
          <p:cNvPr id="25" name="Picture 24">
            <a:extLst>
              <a:ext uri="{FF2B5EF4-FFF2-40B4-BE49-F238E27FC236}">
                <a16:creationId xmlns:a16="http://schemas.microsoft.com/office/drawing/2014/main" id="{1577EB73-4DA7-459C-A208-CDB20CAF8D77}"/>
              </a:ext>
            </a:extLst>
          </p:cNvPr>
          <p:cNvPicPr>
            <a:picLocks noChangeAspect="1"/>
          </p:cNvPicPr>
          <p:nvPr/>
        </p:nvPicPr>
        <p:blipFill rotWithShape="1">
          <a:blip r:embed="rId3">
            <a:extLst>
              <a:ext uri="{28A0092B-C50C-407E-A947-70E740481C1C}">
                <a14:useLocalDpi xmlns:a14="http://schemas.microsoft.com/office/drawing/2010/main" val="0"/>
              </a:ext>
            </a:extLst>
          </a:blip>
          <a:srcRect t="8535" b="64987"/>
          <a:stretch/>
        </p:blipFill>
        <p:spPr>
          <a:xfrm>
            <a:off x="3463995" y="4393720"/>
            <a:ext cx="2762837" cy="1828800"/>
          </a:xfrm>
          <a:prstGeom prst="rect">
            <a:avLst/>
          </a:prstGeom>
        </p:spPr>
      </p:pic>
      <p:pic>
        <p:nvPicPr>
          <p:cNvPr id="27" name="Picture 26">
            <a:extLst>
              <a:ext uri="{FF2B5EF4-FFF2-40B4-BE49-F238E27FC236}">
                <a16:creationId xmlns:a16="http://schemas.microsoft.com/office/drawing/2014/main" id="{29CD44D5-26D4-4FF7-B6A4-D9EF80637FE0}"/>
              </a:ext>
            </a:extLst>
          </p:cNvPr>
          <p:cNvPicPr>
            <a:picLocks noChangeAspect="1"/>
          </p:cNvPicPr>
          <p:nvPr/>
        </p:nvPicPr>
        <p:blipFill rotWithShape="1">
          <a:blip r:embed="rId4">
            <a:extLst>
              <a:ext uri="{28A0092B-C50C-407E-A947-70E740481C1C}">
                <a14:useLocalDpi xmlns:a14="http://schemas.microsoft.com/office/drawing/2010/main" val="0"/>
              </a:ext>
            </a:extLst>
          </a:blip>
          <a:srcRect t="8985" b="65998"/>
          <a:stretch/>
        </p:blipFill>
        <p:spPr>
          <a:xfrm>
            <a:off x="664705" y="4309442"/>
            <a:ext cx="2924131" cy="1828800"/>
          </a:xfrm>
          <a:prstGeom prst="rect">
            <a:avLst/>
          </a:prstGeom>
        </p:spPr>
      </p:pic>
      <p:pic>
        <p:nvPicPr>
          <p:cNvPr id="31" name="Picture 30">
            <a:extLst>
              <a:ext uri="{FF2B5EF4-FFF2-40B4-BE49-F238E27FC236}">
                <a16:creationId xmlns:a16="http://schemas.microsoft.com/office/drawing/2014/main" id="{867093C0-B3EE-43E9-8C55-A9A8286B04A2}"/>
              </a:ext>
            </a:extLst>
          </p:cNvPr>
          <p:cNvPicPr>
            <a:picLocks noChangeAspect="1"/>
          </p:cNvPicPr>
          <p:nvPr/>
        </p:nvPicPr>
        <p:blipFill rotWithShape="1">
          <a:blip r:embed="rId5">
            <a:extLst>
              <a:ext uri="{28A0092B-C50C-407E-A947-70E740481C1C}">
                <a14:useLocalDpi xmlns:a14="http://schemas.microsoft.com/office/drawing/2010/main" val="0"/>
              </a:ext>
            </a:extLst>
          </a:blip>
          <a:srcRect t="8099" b="65799"/>
          <a:stretch/>
        </p:blipFill>
        <p:spPr>
          <a:xfrm>
            <a:off x="3419327" y="2320538"/>
            <a:ext cx="2802500" cy="1828800"/>
          </a:xfrm>
          <a:prstGeom prst="rect">
            <a:avLst/>
          </a:prstGeom>
        </p:spPr>
      </p:pic>
    </p:spTree>
    <p:extLst>
      <p:ext uri="{BB962C8B-B14F-4D97-AF65-F5344CB8AC3E}">
        <p14:creationId xmlns:p14="http://schemas.microsoft.com/office/powerpoint/2010/main" val="3413900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RQ4: speaker Vs </a:t>
            </a:r>
            <a:br>
              <a:rPr lang="en-US" dirty="0"/>
            </a:br>
            <a:r>
              <a:rPr lang="en-US" dirty="0"/>
              <a:t>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337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F3DE9AA-5625-415B-BF3E-65C271D5573A}"/>
              </a:ext>
            </a:extLst>
          </p:cNvPr>
          <p:cNvGrpSpPr/>
          <p:nvPr/>
        </p:nvGrpSpPr>
        <p:grpSpPr>
          <a:xfrm>
            <a:off x="6349179" y="1727261"/>
            <a:ext cx="5403728" cy="1169552"/>
            <a:chOff x="9591040" y="251456"/>
            <a:chExt cx="2902483" cy="4156128"/>
          </a:xfrm>
        </p:grpSpPr>
        <p:sp>
          <p:nvSpPr>
            <p:cNvPr id="19" name="Speech Bubble: Rectangle with Corners Rounded 18">
              <a:extLst>
                <a:ext uri="{FF2B5EF4-FFF2-40B4-BE49-F238E27FC236}">
                  <a16:creationId xmlns:a16="http://schemas.microsoft.com/office/drawing/2014/main" id="{DE8F4B27-9A57-4138-9BF8-E4BFE5A962B8}"/>
                </a:ext>
              </a:extLst>
            </p:cNvPr>
            <p:cNvSpPr/>
            <p:nvPr/>
          </p:nvSpPr>
          <p:spPr>
            <a:xfrm>
              <a:off x="9591040" y="251456"/>
              <a:ext cx="2814320" cy="4156124"/>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026E6D-92AF-44BA-B8D7-3F8CC4C80BF7}"/>
                </a:ext>
              </a:extLst>
            </p:cNvPr>
            <p:cNvSpPr txBox="1"/>
            <p:nvPr/>
          </p:nvSpPr>
          <p:spPr>
            <a:xfrm>
              <a:off x="9671962" y="251460"/>
              <a:ext cx="2821561" cy="4156124"/>
            </a:xfrm>
            <a:prstGeom prst="rect">
              <a:avLst/>
            </a:prstGeom>
            <a:noFill/>
          </p:spPr>
          <p:txBody>
            <a:bodyPr wrap="square" rtlCol="0">
              <a:spAutoFit/>
            </a:bodyPr>
            <a:lstStyle/>
            <a:p>
              <a:r>
                <a:rPr lang="en-US" sz="1400" dirty="0"/>
                <a:t> Writer, Journalist, entrepreneur are the most popular occupations among the most popular talks. They are not necessarily occupations with more chances for public speaking, but they generally have diverse experience and good at sharing sympathy with people. </a:t>
              </a:r>
            </a:p>
          </p:txBody>
        </p:sp>
      </p:grpSp>
      <p:sp>
        <p:nvSpPr>
          <p:cNvPr id="43" name="Rectangle 42">
            <a:extLst>
              <a:ext uri="{FF2B5EF4-FFF2-40B4-BE49-F238E27FC236}">
                <a16:creationId xmlns:a16="http://schemas.microsoft.com/office/drawing/2014/main" id="{A2316D41-D684-47AC-9C00-BA530E3D0AE5}"/>
              </a:ext>
            </a:extLst>
          </p:cNvPr>
          <p:cNvSpPr/>
          <p:nvPr/>
        </p:nvSpPr>
        <p:spPr>
          <a:xfrm>
            <a:off x="6254728" y="402993"/>
            <a:ext cx="5864715" cy="923330"/>
          </a:xfrm>
          <a:prstGeom prst="rect">
            <a:avLst/>
          </a:prstGeom>
        </p:spPr>
        <p:txBody>
          <a:bodyPr wrap="square">
            <a:spAutoFit/>
          </a:bodyPr>
          <a:lstStyle/>
          <a:p>
            <a:r>
              <a:rPr lang="en-US" dirty="0"/>
              <a:t>Hypothesis4b TED Talks given by speakers with occupations having more chances to give public speeches are more popular.</a:t>
            </a:r>
          </a:p>
        </p:txBody>
      </p:sp>
      <p:pic>
        <p:nvPicPr>
          <p:cNvPr id="21" name="Picture 20">
            <a:extLst>
              <a:ext uri="{FF2B5EF4-FFF2-40B4-BE49-F238E27FC236}">
                <a16:creationId xmlns:a16="http://schemas.microsoft.com/office/drawing/2014/main" id="{0460141F-015A-4A05-BEF2-C777EEDEC337}"/>
              </a:ext>
            </a:extLst>
          </p:cNvPr>
          <p:cNvPicPr>
            <a:picLocks noChangeAspect="1"/>
          </p:cNvPicPr>
          <p:nvPr/>
        </p:nvPicPr>
        <p:blipFill>
          <a:blip r:embed="rId2"/>
          <a:stretch>
            <a:fillRect/>
          </a:stretch>
        </p:blipFill>
        <p:spPr>
          <a:xfrm>
            <a:off x="3465342" y="3366621"/>
            <a:ext cx="2114550" cy="2647950"/>
          </a:xfrm>
          <a:prstGeom prst="rect">
            <a:avLst/>
          </a:prstGeom>
        </p:spPr>
      </p:pic>
      <p:pic>
        <p:nvPicPr>
          <p:cNvPr id="36" name="Picture 35">
            <a:extLst>
              <a:ext uri="{FF2B5EF4-FFF2-40B4-BE49-F238E27FC236}">
                <a16:creationId xmlns:a16="http://schemas.microsoft.com/office/drawing/2014/main" id="{70F087A7-C1D8-42BF-B996-8BD2321C594B}"/>
              </a:ext>
            </a:extLst>
          </p:cNvPr>
          <p:cNvPicPr>
            <a:picLocks noChangeAspect="1"/>
          </p:cNvPicPr>
          <p:nvPr/>
        </p:nvPicPr>
        <p:blipFill>
          <a:blip r:embed="rId3"/>
          <a:stretch>
            <a:fillRect/>
          </a:stretch>
        </p:blipFill>
        <p:spPr>
          <a:xfrm>
            <a:off x="652804" y="220288"/>
            <a:ext cx="2209800" cy="2676525"/>
          </a:xfrm>
          <a:prstGeom prst="rect">
            <a:avLst/>
          </a:prstGeom>
        </p:spPr>
      </p:pic>
      <p:pic>
        <p:nvPicPr>
          <p:cNvPr id="37" name="Picture 36">
            <a:extLst>
              <a:ext uri="{FF2B5EF4-FFF2-40B4-BE49-F238E27FC236}">
                <a16:creationId xmlns:a16="http://schemas.microsoft.com/office/drawing/2014/main" id="{B8E7F75D-6764-448D-A7F4-C670DE2656F3}"/>
              </a:ext>
            </a:extLst>
          </p:cNvPr>
          <p:cNvPicPr>
            <a:picLocks noChangeAspect="1"/>
          </p:cNvPicPr>
          <p:nvPr/>
        </p:nvPicPr>
        <p:blipFill>
          <a:blip r:embed="rId4"/>
          <a:stretch>
            <a:fillRect/>
          </a:stretch>
        </p:blipFill>
        <p:spPr>
          <a:xfrm>
            <a:off x="2929896" y="239338"/>
            <a:ext cx="2095500" cy="2657475"/>
          </a:xfrm>
          <a:prstGeom prst="rect">
            <a:avLst/>
          </a:prstGeom>
        </p:spPr>
      </p:pic>
      <p:pic>
        <p:nvPicPr>
          <p:cNvPr id="38" name="Picture 37">
            <a:extLst>
              <a:ext uri="{FF2B5EF4-FFF2-40B4-BE49-F238E27FC236}">
                <a16:creationId xmlns:a16="http://schemas.microsoft.com/office/drawing/2014/main" id="{40342A20-9BA0-40EB-A808-E4CF91857245}"/>
              </a:ext>
            </a:extLst>
          </p:cNvPr>
          <p:cNvPicPr>
            <a:picLocks noChangeAspect="1"/>
          </p:cNvPicPr>
          <p:nvPr/>
        </p:nvPicPr>
        <p:blipFill>
          <a:blip r:embed="rId5"/>
          <a:stretch>
            <a:fillRect/>
          </a:stretch>
        </p:blipFill>
        <p:spPr>
          <a:xfrm>
            <a:off x="652804" y="3376146"/>
            <a:ext cx="2676525" cy="2638425"/>
          </a:xfrm>
          <a:prstGeom prst="rect">
            <a:avLst/>
          </a:prstGeom>
        </p:spPr>
      </p:pic>
      <p:grpSp>
        <p:nvGrpSpPr>
          <p:cNvPr id="49" name="Group 48">
            <a:extLst>
              <a:ext uri="{FF2B5EF4-FFF2-40B4-BE49-F238E27FC236}">
                <a16:creationId xmlns:a16="http://schemas.microsoft.com/office/drawing/2014/main" id="{5ABCBAE7-BEC7-45C2-9B21-799CB279B59C}"/>
              </a:ext>
            </a:extLst>
          </p:cNvPr>
          <p:cNvGrpSpPr/>
          <p:nvPr/>
        </p:nvGrpSpPr>
        <p:grpSpPr>
          <a:xfrm>
            <a:off x="6349178" y="3034102"/>
            <a:ext cx="5239590" cy="569859"/>
            <a:chOff x="9591040" y="251460"/>
            <a:chExt cx="2814320" cy="2911989"/>
          </a:xfrm>
        </p:grpSpPr>
        <p:sp>
          <p:nvSpPr>
            <p:cNvPr id="50" name="Speech Bubble: Rectangle with Corners Rounded 49">
              <a:extLst>
                <a:ext uri="{FF2B5EF4-FFF2-40B4-BE49-F238E27FC236}">
                  <a16:creationId xmlns:a16="http://schemas.microsoft.com/office/drawing/2014/main" id="{68368EC7-EC69-42FB-AB34-2900CEA61C1A}"/>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F3E5784-AFFB-40F6-88A7-41930092D4DC}"/>
                </a:ext>
              </a:extLst>
            </p:cNvPr>
            <p:cNvSpPr txBox="1"/>
            <p:nvPr/>
          </p:nvSpPr>
          <p:spPr>
            <a:xfrm>
              <a:off x="9671963" y="251460"/>
              <a:ext cx="2733397" cy="2673663"/>
            </a:xfrm>
            <a:prstGeom prst="rect">
              <a:avLst/>
            </a:prstGeom>
            <a:noFill/>
          </p:spPr>
          <p:txBody>
            <a:bodyPr wrap="square" rtlCol="0">
              <a:spAutoFit/>
            </a:bodyPr>
            <a:lstStyle/>
            <a:p>
              <a:r>
                <a:rPr lang="en-US" sz="1400" dirty="0"/>
                <a:t> Other top popular occupations among the most popular talks are psychologist, photographer and artist.</a:t>
              </a:r>
            </a:p>
          </p:txBody>
        </p:sp>
      </p:grpSp>
      <p:grpSp>
        <p:nvGrpSpPr>
          <p:cNvPr id="52" name="Group 51">
            <a:extLst>
              <a:ext uri="{FF2B5EF4-FFF2-40B4-BE49-F238E27FC236}">
                <a16:creationId xmlns:a16="http://schemas.microsoft.com/office/drawing/2014/main" id="{49F832C6-1C84-4EB7-8777-C563F073D246}"/>
              </a:ext>
            </a:extLst>
          </p:cNvPr>
          <p:cNvGrpSpPr/>
          <p:nvPr/>
        </p:nvGrpSpPr>
        <p:grpSpPr>
          <a:xfrm>
            <a:off x="6349178" y="3741252"/>
            <a:ext cx="5239590" cy="954107"/>
            <a:chOff x="9591040" y="251460"/>
            <a:chExt cx="2814320" cy="4046139"/>
          </a:xfrm>
        </p:grpSpPr>
        <p:sp>
          <p:nvSpPr>
            <p:cNvPr id="53" name="Speech Bubble: Rectangle with Corners Rounded 52">
              <a:extLst>
                <a:ext uri="{FF2B5EF4-FFF2-40B4-BE49-F238E27FC236}">
                  <a16:creationId xmlns:a16="http://schemas.microsoft.com/office/drawing/2014/main" id="{52C900AA-31D4-4A5B-8992-4593D35C70B0}"/>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20E69C0-149C-4C65-972B-3451DE1DD4C3}"/>
                </a:ext>
              </a:extLst>
            </p:cNvPr>
            <p:cNvSpPr txBox="1"/>
            <p:nvPr/>
          </p:nvSpPr>
          <p:spPr>
            <a:xfrm>
              <a:off x="9671963" y="251460"/>
              <a:ext cx="2733397" cy="4046139"/>
            </a:xfrm>
            <a:prstGeom prst="rect">
              <a:avLst/>
            </a:prstGeom>
            <a:noFill/>
          </p:spPr>
          <p:txBody>
            <a:bodyPr wrap="square" rtlCol="0">
              <a:spAutoFit/>
            </a:bodyPr>
            <a:lstStyle/>
            <a:p>
              <a:r>
                <a:rPr lang="en-US" sz="1400" dirty="0"/>
                <a:t> Among the most common occupations for TED talks (data not shown on this slide), architect and filmmaker do not give as popular talks as other top occupations. </a:t>
              </a:r>
            </a:p>
            <a:p>
              <a:endParaRPr lang="en-US" sz="1400" dirty="0"/>
            </a:p>
          </p:txBody>
        </p:sp>
      </p:grpSp>
      <p:cxnSp>
        <p:nvCxnSpPr>
          <p:cNvPr id="16" name="Straight Connector 15">
            <a:extLst>
              <a:ext uri="{FF2B5EF4-FFF2-40B4-BE49-F238E27FC236}">
                <a16:creationId xmlns:a16="http://schemas.microsoft.com/office/drawing/2014/main" id="{432F9762-96A5-41BC-B835-F5E210338708}"/>
              </a:ext>
            </a:extLst>
          </p:cNvPr>
          <p:cNvCxnSpPr>
            <a:cxnSpLocks/>
          </p:cNvCxnSpPr>
          <p:nvPr/>
        </p:nvCxnSpPr>
        <p:spPr>
          <a:xfrm>
            <a:off x="210414" y="3108716"/>
            <a:ext cx="580654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41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RQ5: Presentation skills Vs </a:t>
            </a:r>
            <a:br>
              <a:rPr lang="en-US" dirty="0"/>
            </a:br>
            <a:r>
              <a:rPr lang="en-US" dirty="0"/>
              <a:t>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67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97527-87A6-436C-9813-DB6CF8351A51}"/>
              </a:ext>
            </a:extLst>
          </p:cNvPr>
          <p:cNvGrpSpPr/>
          <p:nvPr/>
        </p:nvGrpSpPr>
        <p:grpSpPr>
          <a:xfrm>
            <a:off x="6460611" y="4420577"/>
            <a:ext cx="5239590" cy="569859"/>
            <a:chOff x="9591040" y="251460"/>
            <a:chExt cx="2814320" cy="2911989"/>
          </a:xfrm>
        </p:grpSpPr>
        <p:sp>
          <p:nvSpPr>
            <p:cNvPr id="3" name="Speech Bubble: Rectangle with Corners Rounded 2">
              <a:extLst>
                <a:ext uri="{FF2B5EF4-FFF2-40B4-BE49-F238E27FC236}">
                  <a16:creationId xmlns:a16="http://schemas.microsoft.com/office/drawing/2014/main" id="{44D0068B-365B-4035-AB38-7A7C909A0325}"/>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981731-0F5E-4792-ABA8-C4C2D139117C}"/>
                </a:ext>
              </a:extLst>
            </p:cNvPr>
            <p:cNvSpPr txBox="1"/>
            <p:nvPr/>
          </p:nvSpPr>
          <p:spPr>
            <a:xfrm>
              <a:off x="9671963" y="251460"/>
              <a:ext cx="2733397" cy="2673663"/>
            </a:xfrm>
            <a:prstGeom prst="rect">
              <a:avLst/>
            </a:prstGeom>
            <a:noFill/>
          </p:spPr>
          <p:txBody>
            <a:bodyPr wrap="square" rtlCol="0">
              <a:spAutoFit/>
            </a:bodyPr>
            <a:lstStyle/>
            <a:p>
              <a:r>
                <a:rPr lang="en-US" sz="1400" dirty="0"/>
                <a:t>  For TED talks with at least one ‘laughter’ in their transcripts, they are generally more often viewed. </a:t>
              </a:r>
            </a:p>
          </p:txBody>
        </p:sp>
      </p:grpSp>
      <p:grpSp>
        <p:nvGrpSpPr>
          <p:cNvPr id="5" name="Group 4">
            <a:extLst>
              <a:ext uri="{FF2B5EF4-FFF2-40B4-BE49-F238E27FC236}">
                <a16:creationId xmlns:a16="http://schemas.microsoft.com/office/drawing/2014/main" id="{FD17DB7C-86F3-4D3F-A4D1-23C8E0213477}"/>
              </a:ext>
            </a:extLst>
          </p:cNvPr>
          <p:cNvGrpSpPr/>
          <p:nvPr/>
        </p:nvGrpSpPr>
        <p:grpSpPr>
          <a:xfrm>
            <a:off x="6460611" y="5405864"/>
            <a:ext cx="5239590" cy="1640232"/>
            <a:chOff x="9591040" y="251459"/>
            <a:chExt cx="2814320" cy="4959785"/>
          </a:xfrm>
        </p:grpSpPr>
        <p:sp>
          <p:nvSpPr>
            <p:cNvPr id="6" name="Speech Bubble: Rectangle with Corners Rounded 5">
              <a:extLst>
                <a:ext uri="{FF2B5EF4-FFF2-40B4-BE49-F238E27FC236}">
                  <a16:creationId xmlns:a16="http://schemas.microsoft.com/office/drawing/2014/main" id="{1F056FA5-EC4C-469C-8E75-9D021E76E92C}"/>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B1BFFB-25C2-47D6-BD4C-A07D89B8B33D}"/>
                </a:ext>
              </a:extLst>
            </p:cNvPr>
            <p:cNvSpPr txBox="1"/>
            <p:nvPr/>
          </p:nvSpPr>
          <p:spPr>
            <a:xfrm>
              <a:off x="9671963" y="251459"/>
              <a:ext cx="2733397" cy="4959785"/>
            </a:xfrm>
            <a:prstGeom prst="rect">
              <a:avLst/>
            </a:prstGeom>
            <a:noFill/>
          </p:spPr>
          <p:txBody>
            <a:bodyPr wrap="square" rtlCol="0">
              <a:spAutoFit/>
            </a:bodyPr>
            <a:lstStyle/>
            <a:p>
              <a:r>
                <a:rPr lang="en-US" sz="1400" dirty="0"/>
                <a:t>However, these humorous talks don’t raise more discussions per view compared to other talks, suggest that the ability to inspire people is more important than make people laugh in order to raise follow up thoughts among audiences. </a:t>
              </a:r>
            </a:p>
            <a:p>
              <a:endParaRPr lang="en-US" sz="1400" dirty="0"/>
            </a:p>
          </p:txBody>
        </p:sp>
      </p:grpSp>
      <p:sp>
        <p:nvSpPr>
          <p:cNvPr id="8" name="Rectangle 7">
            <a:extLst>
              <a:ext uri="{FF2B5EF4-FFF2-40B4-BE49-F238E27FC236}">
                <a16:creationId xmlns:a16="http://schemas.microsoft.com/office/drawing/2014/main" id="{A111D56B-9C57-4C67-994C-46FA41B950E6}"/>
              </a:ext>
            </a:extLst>
          </p:cNvPr>
          <p:cNvSpPr/>
          <p:nvPr/>
        </p:nvSpPr>
        <p:spPr>
          <a:xfrm>
            <a:off x="6327285" y="3623086"/>
            <a:ext cx="5864715" cy="646331"/>
          </a:xfrm>
          <a:prstGeom prst="rect">
            <a:avLst/>
          </a:prstGeom>
        </p:spPr>
        <p:txBody>
          <a:bodyPr wrap="square">
            <a:spAutoFit/>
          </a:bodyPr>
          <a:lstStyle/>
          <a:p>
            <a:r>
              <a:rPr lang="en-US" dirty="0"/>
              <a:t>Hypothesis5c TED Talks presented in humorous ways are more popular.</a:t>
            </a:r>
          </a:p>
        </p:txBody>
      </p:sp>
      <p:pic>
        <p:nvPicPr>
          <p:cNvPr id="12" name="Picture 11">
            <a:extLst>
              <a:ext uri="{FF2B5EF4-FFF2-40B4-BE49-F238E27FC236}">
                <a16:creationId xmlns:a16="http://schemas.microsoft.com/office/drawing/2014/main" id="{852FB042-9164-44FB-9495-D5D98D7ED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57" y="47327"/>
            <a:ext cx="2743200" cy="6858000"/>
          </a:xfrm>
          <a:prstGeom prst="rect">
            <a:avLst/>
          </a:prstGeom>
        </p:spPr>
      </p:pic>
      <p:pic>
        <p:nvPicPr>
          <p:cNvPr id="14" name="Picture 13">
            <a:extLst>
              <a:ext uri="{FF2B5EF4-FFF2-40B4-BE49-F238E27FC236}">
                <a16:creationId xmlns:a16="http://schemas.microsoft.com/office/drawing/2014/main" id="{6C451586-5DD3-4F5A-9881-CFA46474D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 y="47327"/>
            <a:ext cx="2743200" cy="6858000"/>
          </a:xfrm>
          <a:prstGeom prst="rect">
            <a:avLst/>
          </a:prstGeom>
        </p:spPr>
      </p:pic>
      <p:grpSp>
        <p:nvGrpSpPr>
          <p:cNvPr id="11" name="Group 10">
            <a:extLst>
              <a:ext uri="{FF2B5EF4-FFF2-40B4-BE49-F238E27FC236}">
                <a16:creationId xmlns:a16="http://schemas.microsoft.com/office/drawing/2014/main" id="{F1CF2E4B-5A55-4BF6-BE05-F55A4C2DBB36}"/>
              </a:ext>
            </a:extLst>
          </p:cNvPr>
          <p:cNvGrpSpPr/>
          <p:nvPr/>
        </p:nvGrpSpPr>
        <p:grpSpPr>
          <a:xfrm>
            <a:off x="6453871" y="2659020"/>
            <a:ext cx="5403728" cy="738665"/>
            <a:chOff x="9591040" y="251456"/>
            <a:chExt cx="2902483" cy="4272226"/>
          </a:xfrm>
        </p:grpSpPr>
        <p:sp>
          <p:nvSpPr>
            <p:cNvPr id="13" name="Speech Bubble: Rectangle with Corners Rounded 12">
              <a:extLst>
                <a:ext uri="{FF2B5EF4-FFF2-40B4-BE49-F238E27FC236}">
                  <a16:creationId xmlns:a16="http://schemas.microsoft.com/office/drawing/2014/main" id="{7EA59523-15EE-4894-AA8A-C6FA1DAA2942}"/>
                </a:ext>
              </a:extLst>
            </p:cNvPr>
            <p:cNvSpPr/>
            <p:nvPr/>
          </p:nvSpPr>
          <p:spPr>
            <a:xfrm>
              <a:off x="9591040" y="251456"/>
              <a:ext cx="2814320" cy="4156124"/>
            </a:xfrm>
            <a:prstGeom prst="wedgeRoundRectCallout">
              <a:avLst>
                <a:gd name="adj1" fmla="val -48687"/>
                <a:gd name="adj2" fmla="val 1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83BD998-BB81-4A4E-AB08-B5AE09BE2EAC}"/>
                </a:ext>
              </a:extLst>
            </p:cNvPr>
            <p:cNvSpPr txBox="1"/>
            <p:nvPr/>
          </p:nvSpPr>
          <p:spPr>
            <a:xfrm>
              <a:off x="9671962" y="251462"/>
              <a:ext cx="2821561" cy="4272220"/>
            </a:xfrm>
            <a:prstGeom prst="rect">
              <a:avLst/>
            </a:prstGeom>
            <a:noFill/>
          </p:spPr>
          <p:txBody>
            <a:bodyPr wrap="square" rtlCol="0">
              <a:spAutoFit/>
            </a:bodyPr>
            <a:lstStyle/>
            <a:p>
              <a:r>
                <a:rPr lang="en-US" sz="1400" dirty="0"/>
                <a:t> For TED talks with a question mark in their titles, they are generally more popular (rank higher in popularity lists) than those without, but not significant differences.</a:t>
              </a:r>
            </a:p>
          </p:txBody>
        </p:sp>
      </p:grpSp>
      <p:grpSp>
        <p:nvGrpSpPr>
          <p:cNvPr id="16" name="Group 15">
            <a:extLst>
              <a:ext uri="{FF2B5EF4-FFF2-40B4-BE49-F238E27FC236}">
                <a16:creationId xmlns:a16="http://schemas.microsoft.com/office/drawing/2014/main" id="{D7437BD6-5882-4B47-8CFB-3DD4709990F8}"/>
              </a:ext>
            </a:extLst>
          </p:cNvPr>
          <p:cNvGrpSpPr/>
          <p:nvPr/>
        </p:nvGrpSpPr>
        <p:grpSpPr>
          <a:xfrm>
            <a:off x="6460611" y="1111234"/>
            <a:ext cx="5157200" cy="810509"/>
            <a:chOff x="9591040" y="251460"/>
            <a:chExt cx="2814320" cy="2911989"/>
          </a:xfrm>
        </p:grpSpPr>
        <p:sp>
          <p:nvSpPr>
            <p:cNvPr id="17" name="Speech Bubble: Rectangle with Corners Rounded 16">
              <a:extLst>
                <a:ext uri="{FF2B5EF4-FFF2-40B4-BE49-F238E27FC236}">
                  <a16:creationId xmlns:a16="http://schemas.microsoft.com/office/drawing/2014/main" id="{7CC3FD60-9C09-4952-91DC-1F0DFE47B120}"/>
                </a:ext>
              </a:extLst>
            </p:cNvPr>
            <p:cNvSpPr/>
            <p:nvPr/>
          </p:nvSpPr>
          <p:spPr>
            <a:xfrm>
              <a:off x="9591040" y="251460"/>
              <a:ext cx="2814320" cy="2911989"/>
            </a:xfrm>
            <a:prstGeom prst="wedgeRoundRectCallout">
              <a:avLst>
                <a:gd name="adj1" fmla="val -49120"/>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309FE7-CB43-4528-A4E7-6290E35B4501}"/>
                </a:ext>
              </a:extLst>
            </p:cNvPr>
            <p:cNvSpPr txBox="1"/>
            <p:nvPr/>
          </p:nvSpPr>
          <p:spPr>
            <a:xfrm>
              <a:off x="9659167" y="251460"/>
              <a:ext cx="2714862" cy="1864195"/>
            </a:xfrm>
            <a:prstGeom prst="rect">
              <a:avLst/>
            </a:prstGeom>
            <a:noFill/>
          </p:spPr>
          <p:txBody>
            <a:bodyPr wrap="square" rtlCol="0">
              <a:spAutoFit/>
            </a:bodyPr>
            <a:lstStyle/>
            <a:p>
              <a:r>
                <a:rPr lang="en-US" sz="1400" dirty="0"/>
                <a:t> Medium length talks (10-20 mins) are most common and most popular talks as well. Followed by short(less than 10 mins), long(20-30 minutes) and extra long talks(&gt;30 mins).</a:t>
              </a:r>
            </a:p>
          </p:txBody>
        </p:sp>
      </p:grpSp>
      <p:sp>
        <p:nvSpPr>
          <p:cNvPr id="19" name="Rectangle 18">
            <a:extLst>
              <a:ext uri="{FF2B5EF4-FFF2-40B4-BE49-F238E27FC236}">
                <a16:creationId xmlns:a16="http://schemas.microsoft.com/office/drawing/2014/main" id="{1C80784A-BC33-4F5D-9568-802AC4AF29FF}"/>
              </a:ext>
            </a:extLst>
          </p:cNvPr>
          <p:cNvSpPr/>
          <p:nvPr/>
        </p:nvSpPr>
        <p:spPr>
          <a:xfrm>
            <a:off x="6327285" y="492378"/>
            <a:ext cx="6096000" cy="646331"/>
          </a:xfrm>
          <a:prstGeom prst="rect">
            <a:avLst/>
          </a:prstGeom>
        </p:spPr>
        <p:txBody>
          <a:bodyPr>
            <a:spAutoFit/>
          </a:bodyPr>
          <a:lstStyle/>
          <a:p>
            <a:r>
              <a:rPr lang="en-US" dirty="0"/>
              <a:t>Hypothesis5a Medium length TED Talks are more popular.</a:t>
            </a:r>
          </a:p>
        </p:txBody>
      </p:sp>
      <p:sp>
        <p:nvSpPr>
          <p:cNvPr id="20" name="Rectangle 19">
            <a:extLst>
              <a:ext uri="{FF2B5EF4-FFF2-40B4-BE49-F238E27FC236}">
                <a16:creationId xmlns:a16="http://schemas.microsoft.com/office/drawing/2014/main" id="{86FC9346-5DC4-4B57-B4ED-43D3EBA71E70}"/>
              </a:ext>
            </a:extLst>
          </p:cNvPr>
          <p:cNvSpPr/>
          <p:nvPr/>
        </p:nvSpPr>
        <p:spPr>
          <a:xfrm>
            <a:off x="6327285" y="1941817"/>
            <a:ext cx="5864715" cy="646331"/>
          </a:xfrm>
          <a:prstGeom prst="rect">
            <a:avLst/>
          </a:prstGeom>
        </p:spPr>
        <p:txBody>
          <a:bodyPr wrap="square">
            <a:spAutoFit/>
          </a:bodyPr>
          <a:lstStyle/>
          <a:p>
            <a:r>
              <a:rPr lang="en-US" dirty="0"/>
              <a:t>Hypothesis5b TED Talks that started with a question are more popular.</a:t>
            </a:r>
          </a:p>
        </p:txBody>
      </p:sp>
    </p:spTree>
    <p:extLst>
      <p:ext uri="{BB962C8B-B14F-4D97-AF65-F5344CB8AC3E}">
        <p14:creationId xmlns:p14="http://schemas.microsoft.com/office/powerpoint/2010/main" val="2527889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A1DF-9C3D-4B53-9868-6E449B6BCE61}"/>
              </a:ext>
            </a:extLst>
          </p:cNvPr>
          <p:cNvSpPr>
            <a:spLocks noGrp="1"/>
          </p:cNvSpPr>
          <p:nvPr>
            <p:ph type="title"/>
          </p:nvPr>
        </p:nvSpPr>
        <p:spPr/>
        <p:txBody>
          <a:bodyPr/>
          <a:lstStyle/>
          <a:p>
            <a:r>
              <a:rPr lang="en-US" dirty="0"/>
              <a:t>Conclusions</a:t>
            </a:r>
          </a:p>
        </p:txBody>
      </p:sp>
      <p:pic>
        <p:nvPicPr>
          <p:cNvPr id="4" name="Picture 3">
            <a:extLst>
              <a:ext uri="{FF2B5EF4-FFF2-40B4-BE49-F238E27FC236}">
                <a16:creationId xmlns:a16="http://schemas.microsoft.com/office/drawing/2014/main" id="{E7E928C9-7958-4077-B162-51E86F85AC5B}"/>
              </a:ext>
            </a:extLst>
          </p:cNvPr>
          <p:cNvPicPr>
            <a:picLocks noChangeAspect="1"/>
          </p:cNvPicPr>
          <p:nvPr/>
        </p:nvPicPr>
        <p:blipFill>
          <a:blip r:embed="rId2"/>
          <a:stretch>
            <a:fillRect/>
          </a:stretch>
        </p:blipFill>
        <p:spPr>
          <a:xfrm>
            <a:off x="599122" y="1676400"/>
            <a:ext cx="11334306" cy="4518660"/>
          </a:xfrm>
          <a:prstGeom prst="rect">
            <a:avLst/>
          </a:prstGeom>
        </p:spPr>
      </p:pic>
    </p:spTree>
    <p:extLst>
      <p:ext uri="{BB962C8B-B14F-4D97-AF65-F5344CB8AC3E}">
        <p14:creationId xmlns:p14="http://schemas.microsoft.com/office/powerpoint/2010/main" val="397949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4B33D1-1F99-4D3B-BD28-0803CE7D0172}"/>
              </a:ext>
            </a:extLst>
          </p:cNvPr>
          <p:cNvSpPr>
            <a:spLocks noGrp="1"/>
          </p:cNvSpPr>
          <p:nvPr>
            <p:ph type="title"/>
          </p:nvPr>
        </p:nvSpPr>
        <p:spPr/>
        <p:txBody>
          <a:bodyPr/>
          <a:lstStyle/>
          <a:p>
            <a:r>
              <a:rPr lang="en-US" dirty="0"/>
              <a:t>Human-centered data science reflections</a:t>
            </a:r>
          </a:p>
        </p:txBody>
      </p:sp>
      <p:sp>
        <p:nvSpPr>
          <p:cNvPr id="4" name="Content Placeholder 3">
            <a:extLst>
              <a:ext uri="{FF2B5EF4-FFF2-40B4-BE49-F238E27FC236}">
                <a16:creationId xmlns:a16="http://schemas.microsoft.com/office/drawing/2014/main" id="{7BA2E84E-5304-43B5-A6BA-EBB0985A522C}"/>
              </a:ext>
            </a:extLst>
          </p:cNvPr>
          <p:cNvSpPr>
            <a:spLocks noGrp="1"/>
          </p:cNvSpPr>
          <p:nvPr>
            <p:ph idx="1"/>
          </p:nvPr>
        </p:nvSpPr>
        <p:spPr/>
        <p:txBody>
          <a:bodyPr>
            <a:normAutofit/>
          </a:bodyPr>
          <a:lstStyle/>
          <a:p>
            <a:r>
              <a:rPr lang="en-US" b="1" dirty="0"/>
              <a:t>Reproducibility and replicability of open research</a:t>
            </a:r>
          </a:p>
          <a:p>
            <a:r>
              <a:rPr lang="en-US" dirty="0"/>
              <a:t>My efforts were: 1) Clearly defined popularity concepts, four different aspects were considered, so my the audiences of my study can use results wisely based on their preference of popularity concepts. 2) All calculation metrics and constraints were clearly defined in this study, such as view rank/comment rank, view rate/comment rate. 3) Any literature or code references were clearly claimed.</a:t>
            </a:r>
          </a:p>
          <a:p>
            <a:r>
              <a:rPr lang="en-US" b="1" dirty="0"/>
              <a:t>Bias exist in both source data and my study design/analysis</a:t>
            </a:r>
          </a:p>
          <a:p>
            <a:r>
              <a:rPr lang="en-US" dirty="0"/>
              <a:t>Bias in original data: 1) contents limitation 2) validity limitation</a:t>
            </a:r>
          </a:p>
          <a:p>
            <a:r>
              <a:rPr lang="en-US" dirty="0"/>
              <a:t>Bias in study design: 1) Four definitions of popularity are proposed. 2) Research questions are designed surrounding four aspects: topic, speaker, time and presentation skills.  </a:t>
            </a:r>
          </a:p>
          <a:p>
            <a:endParaRPr lang="en-US" dirty="0"/>
          </a:p>
        </p:txBody>
      </p:sp>
    </p:spTree>
    <p:extLst>
      <p:ext uri="{BB962C8B-B14F-4D97-AF65-F5344CB8AC3E}">
        <p14:creationId xmlns:p14="http://schemas.microsoft.com/office/powerpoint/2010/main" val="4128315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2EA75-5865-4D82-B769-CADFF1E489FA}"/>
              </a:ext>
            </a:extLst>
          </p:cNvPr>
          <p:cNvSpPr>
            <a:spLocks noGrp="1"/>
          </p:cNvSpPr>
          <p:nvPr>
            <p:ph type="title"/>
          </p:nvPr>
        </p:nvSpPr>
        <p:spPr/>
        <p:txBody>
          <a:bodyPr/>
          <a:lstStyle/>
          <a:p>
            <a:r>
              <a:rPr lang="en-US" dirty="0"/>
              <a:t>Thank  you and questions?</a:t>
            </a:r>
          </a:p>
        </p:txBody>
      </p:sp>
      <p:sp>
        <p:nvSpPr>
          <p:cNvPr id="5" name="Text Placeholder 4">
            <a:extLst>
              <a:ext uri="{FF2B5EF4-FFF2-40B4-BE49-F238E27FC236}">
                <a16:creationId xmlns:a16="http://schemas.microsoft.com/office/drawing/2014/main" id="{E1F75267-FB34-4B46-8CF5-75ACB13420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000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1B91-71AD-402B-B2A1-7B371EC0A8DB}"/>
              </a:ext>
            </a:extLst>
          </p:cNvPr>
          <p:cNvSpPr>
            <a:spLocks noGrp="1"/>
          </p:cNvSpPr>
          <p:nvPr>
            <p:ph type="title"/>
          </p:nvPr>
        </p:nvSpPr>
        <p:spPr/>
        <p:txBody>
          <a:bodyPr/>
          <a:lstStyle/>
          <a:p>
            <a:r>
              <a:rPr lang="en-US" dirty="0"/>
              <a:t>Why TED matters</a:t>
            </a:r>
          </a:p>
        </p:txBody>
      </p:sp>
      <p:sp>
        <p:nvSpPr>
          <p:cNvPr id="3" name="Content Placeholder 2">
            <a:extLst>
              <a:ext uri="{FF2B5EF4-FFF2-40B4-BE49-F238E27FC236}">
                <a16:creationId xmlns:a16="http://schemas.microsoft.com/office/drawing/2014/main" id="{73ECED47-A173-4E3D-B8B7-6A417C37F11E}"/>
              </a:ext>
            </a:extLst>
          </p:cNvPr>
          <p:cNvSpPr>
            <a:spLocks noGrp="1"/>
          </p:cNvSpPr>
          <p:nvPr>
            <p:ph idx="1"/>
          </p:nvPr>
        </p:nvSpPr>
        <p:spPr>
          <a:xfrm>
            <a:off x="1137550" y="3427490"/>
            <a:ext cx="4233737" cy="3259563"/>
          </a:xfrm>
        </p:spPr>
        <p:txBody>
          <a:bodyPr>
            <a:normAutofit fontScale="92500" lnSpcReduction="10000"/>
          </a:bodyPr>
          <a:lstStyle/>
          <a:p>
            <a:r>
              <a:rPr lang="en-US" dirty="0"/>
              <a:t>TED is a nonprofit organization born in 1984. Originally, it was set up as a platform for professionals to share their innovative ideas and the topics were restricted in technology, entertainment and design fields. </a:t>
            </a:r>
          </a:p>
          <a:p>
            <a:r>
              <a:rPr lang="en-US" dirty="0"/>
              <a:t>Nowadays, TED has already become an unparalleled phenomenon, attracting millions of people worldwide to watch, present, discuss and think on hundreds of topics. </a:t>
            </a:r>
          </a:p>
        </p:txBody>
      </p:sp>
      <p:pic>
        <p:nvPicPr>
          <p:cNvPr id="1026" name="Picture 2" descr="http://dailygenius.com/wp-content/uploads/2014/09/ted-talks.png">
            <a:extLst>
              <a:ext uri="{FF2B5EF4-FFF2-40B4-BE49-F238E27FC236}">
                <a16:creationId xmlns:a16="http://schemas.microsoft.com/office/drawing/2014/main" id="{1253F5D9-3FC8-47C2-A821-DF7318135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950" y="1599445"/>
            <a:ext cx="384063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edconfblog.files.wordpress.com/2017/10/100000-talks-top.jpg?w=900&amp;h=5254">
            <a:extLst>
              <a:ext uri="{FF2B5EF4-FFF2-40B4-BE49-F238E27FC236}">
                <a16:creationId xmlns:a16="http://schemas.microsoft.com/office/drawing/2014/main" id="{4A84A280-38FA-460D-9CF7-EEDD86A1E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921" b="35588"/>
          <a:stretch/>
        </p:blipFill>
        <p:spPr bwMode="auto">
          <a:xfrm>
            <a:off x="5292315" y="3430510"/>
            <a:ext cx="2677226" cy="21085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tedconfblog.files.wordpress.com/2017/10/100000-talks-top.jpg?w=900&amp;h=5254">
            <a:extLst>
              <a:ext uri="{FF2B5EF4-FFF2-40B4-BE49-F238E27FC236}">
                <a16:creationId xmlns:a16="http://schemas.microsoft.com/office/drawing/2014/main" id="{31789667-31BC-4EF8-93B9-3451402433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39" b="66900"/>
          <a:stretch/>
        </p:blipFill>
        <p:spPr bwMode="auto">
          <a:xfrm>
            <a:off x="8648738" y="1604191"/>
            <a:ext cx="2986683" cy="18240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edconfblog.files.wordpress.com/2017/10/100000-talks-top.jpg?w=900&amp;h=5254">
            <a:extLst>
              <a:ext uri="{FF2B5EF4-FFF2-40B4-BE49-F238E27FC236}">
                <a16:creationId xmlns:a16="http://schemas.microsoft.com/office/drawing/2014/main" id="{3AE0B68C-155E-4BCD-919D-7443F9E366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408" b="77259"/>
          <a:stretch/>
        </p:blipFill>
        <p:spPr bwMode="auto">
          <a:xfrm>
            <a:off x="5292315" y="1599445"/>
            <a:ext cx="335642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tedconfblog.files.wordpress.com/2017/10/100000-talks-top.jpg?w=900&amp;h=5254">
            <a:extLst>
              <a:ext uri="{FF2B5EF4-FFF2-40B4-BE49-F238E27FC236}">
                <a16:creationId xmlns:a16="http://schemas.microsoft.com/office/drawing/2014/main" id="{3217C9F0-74BA-4018-9431-4C9B13D2FD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4459" b="26208"/>
          <a:stretch/>
        </p:blipFill>
        <p:spPr bwMode="auto">
          <a:xfrm>
            <a:off x="7969541" y="3429000"/>
            <a:ext cx="3948250" cy="215126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https://tedconfblog.files.wordpress.com/2017/10/100000-talks-top.jpg?w=900&amp;h=5254">
            <a:extLst>
              <a:ext uri="{FF2B5EF4-FFF2-40B4-BE49-F238E27FC236}">
                <a16:creationId xmlns:a16="http://schemas.microsoft.com/office/drawing/2014/main" id="{0E0F4468-646A-440B-BBA3-F4F04E0251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95DA309B-EC8C-41EB-876A-A43E1FBCE433}"/>
              </a:ext>
            </a:extLst>
          </p:cNvPr>
          <p:cNvSpPr/>
          <p:nvPr/>
        </p:nvSpPr>
        <p:spPr>
          <a:xfrm>
            <a:off x="5374640" y="5756199"/>
            <a:ext cx="6096000" cy="523220"/>
          </a:xfrm>
          <a:prstGeom prst="rect">
            <a:avLst/>
          </a:prstGeom>
        </p:spPr>
        <p:txBody>
          <a:bodyPr>
            <a:spAutoFit/>
          </a:bodyPr>
          <a:lstStyle/>
          <a:p>
            <a:r>
              <a:rPr lang="en-US" sz="1400" u="sng" dirty="0">
                <a:solidFill>
                  <a:srgbClr val="23527C"/>
                </a:solidFill>
                <a:latin typeface="Helvetica Neue"/>
                <a:hlinkClick r:id="rId8"/>
              </a:rPr>
              <a:t>Figures cited from https://blog.ted.com/achievement-unlocked-tedx-celebrates-100000-talks/</a:t>
            </a:r>
            <a:endParaRPr lang="en-US" sz="1400" dirty="0"/>
          </a:p>
        </p:txBody>
      </p:sp>
    </p:spTree>
    <p:extLst>
      <p:ext uri="{BB962C8B-B14F-4D97-AF65-F5344CB8AC3E}">
        <p14:creationId xmlns:p14="http://schemas.microsoft.com/office/powerpoint/2010/main" val="1920255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FFF8D-8E4D-4160-BEC2-BF692EABC675}"/>
              </a:ext>
            </a:extLst>
          </p:cNvPr>
          <p:cNvSpPr>
            <a:spLocks noGrp="1"/>
          </p:cNvSpPr>
          <p:nvPr>
            <p:ph idx="1"/>
          </p:nvPr>
        </p:nvSpPr>
        <p:spPr/>
        <p:txBody>
          <a:bodyPr>
            <a:normAutofit lnSpcReduction="10000"/>
          </a:bodyPr>
          <a:lstStyle/>
          <a:p>
            <a:r>
              <a:rPr lang="en-US" dirty="0"/>
              <a:t>We already know TED Talks matter and they are popular. </a:t>
            </a:r>
          </a:p>
          <a:p>
            <a:r>
              <a:rPr lang="en-US" dirty="0"/>
              <a:t>We don’t know what are the specific factors that relate to TED Talks popularity.</a:t>
            </a:r>
          </a:p>
          <a:p>
            <a:endParaRPr lang="en-US" dirty="0"/>
          </a:p>
          <a:p>
            <a:r>
              <a:rPr lang="en-US" dirty="0"/>
              <a:t>My study is going to answer the following questions: </a:t>
            </a:r>
          </a:p>
          <a:p>
            <a:r>
              <a:rPr lang="en-US" dirty="0"/>
              <a:t>                    How do you define TED talks popularity?</a:t>
            </a:r>
          </a:p>
          <a:p>
            <a:r>
              <a:rPr lang="en-US" dirty="0"/>
              <a:t>                    Which TED talks are popular?</a:t>
            </a:r>
          </a:p>
          <a:p>
            <a:r>
              <a:rPr lang="en-US" dirty="0"/>
              <a:t>                    Which topics/themes are more popular?</a:t>
            </a:r>
          </a:p>
          <a:p>
            <a:r>
              <a:rPr lang="en-US" dirty="0"/>
              <a:t>                    Why some talks are more popular? Is it because of topics, time, speaker or even presentation skills?</a:t>
            </a:r>
          </a:p>
          <a:p>
            <a:r>
              <a:rPr lang="en-US" dirty="0"/>
              <a:t>                     How can we use the results of this study to understand TED talks audiences and design better TED talks in the future?</a:t>
            </a:r>
          </a:p>
        </p:txBody>
      </p:sp>
      <p:pic>
        <p:nvPicPr>
          <p:cNvPr id="5" name="Graphic 4" descr="Magnifying glass">
            <a:extLst>
              <a:ext uri="{FF2B5EF4-FFF2-40B4-BE49-F238E27FC236}">
                <a16:creationId xmlns:a16="http://schemas.microsoft.com/office/drawing/2014/main" id="{052721D7-F370-4D86-96E8-E46D2132E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7581" y="3881539"/>
            <a:ext cx="914400" cy="914400"/>
          </a:xfrm>
          <a:prstGeom prst="rect">
            <a:avLst/>
          </a:prstGeom>
        </p:spPr>
      </p:pic>
      <p:sp>
        <p:nvSpPr>
          <p:cNvPr id="2" name="Title 1">
            <a:extLst>
              <a:ext uri="{FF2B5EF4-FFF2-40B4-BE49-F238E27FC236}">
                <a16:creationId xmlns:a16="http://schemas.microsoft.com/office/drawing/2014/main" id="{19D31E10-7070-4FBC-9D15-0DEB7FDF3E7E}"/>
              </a:ext>
            </a:extLst>
          </p:cNvPr>
          <p:cNvSpPr>
            <a:spLocks noGrp="1"/>
          </p:cNvSpPr>
          <p:nvPr>
            <p:ph type="title"/>
          </p:nvPr>
        </p:nvSpPr>
        <p:spPr/>
        <p:txBody>
          <a:bodyPr/>
          <a:lstStyle/>
          <a:p>
            <a:r>
              <a:rPr lang="en-US" dirty="0"/>
              <a:t>What Do I Want to Learn from This Study</a:t>
            </a:r>
          </a:p>
        </p:txBody>
      </p:sp>
    </p:spTree>
    <p:extLst>
      <p:ext uri="{BB962C8B-B14F-4D97-AF65-F5344CB8AC3E}">
        <p14:creationId xmlns:p14="http://schemas.microsoft.com/office/powerpoint/2010/main" val="380807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FFF8D-8E4D-4160-BEC2-BF692EABC675}"/>
              </a:ext>
            </a:extLst>
          </p:cNvPr>
          <p:cNvSpPr>
            <a:spLocks noGrp="1"/>
          </p:cNvSpPr>
          <p:nvPr>
            <p:ph idx="1"/>
          </p:nvPr>
        </p:nvSpPr>
        <p:spPr/>
        <p:txBody>
          <a:bodyPr>
            <a:normAutofit/>
          </a:bodyPr>
          <a:lstStyle/>
          <a:p>
            <a:r>
              <a:rPr lang="en-US" dirty="0"/>
              <a:t>Two datasets will be used for this project from Kaggle </a:t>
            </a:r>
          </a:p>
          <a:p>
            <a:r>
              <a:rPr lang="en-US" dirty="0"/>
              <a:t>18 variables and ~2500 records in total. </a:t>
            </a:r>
          </a:p>
          <a:p>
            <a:r>
              <a:rPr lang="en-US" dirty="0"/>
              <a:t>Released under </a:t>
            </a:r>
            <a:r>
              <a:rPr lang="en-US" u="sng" dirty="0">
                <a:hlinkClick r:id="rId2"/>
              </a:rPr>
              <a:t>CC BY-NC-SA 4.0</a:t>
            </a:r>
            <a:endParaRPr lang="en-US" u="sng" dirty="0"/>
          </a:p>
          <a:p>
            <a:r>
              <a:rPr lang="en-US" dirty="0"/>
              <a:t>The datasets contain all audio-video recordings of TED talks on the official TED website from January 10th, 2006 to September 21st, 2017.  One includes basic information and the other includes transcript of the talk.</a:t>
            </a:r>
          </a:p>
        </p:txBody>
      </p:sp>
      <p:sp>
        <p:nvSpPr>
          <p:cNvPr id="2" name="Title 1">
            <a:extLst>
              <a:ext uri="{FF2B5EF4-FFF2-40B4-BE49-F238E27FC236}">
                <a16:creationId xmlns:a16="http://schemas.microsoft.com/office/drawing/2014/main" id="{19D31E10-7070-4FBC-9D15-0DEB7FDF3E7E}"/>
              </a:ext>
            </a:extLst>
          </p:cNvPr>
          <p:cNvSpPr>
            <a:spLocks noGrp="1"/>
          </p:cNvSpPr>
          <p:nvPr>
            <p:ph type="title"/>
          </p:nvPr>
        </p:nvSpPr>
        <p:spPr/>
        <p:txBody>
          <a:bodyPr/>
          <a:lstStyle/>
          <a:p>
            <a:r>
              <a:rPr lang="en-US" dirty="0"/>
              <a:t>Data source</a:t>
            </a:r>
          </a:p>
        </p:txBody>
      </p:sp>
    </p:spTree>
    <p:extLst>
      <p:ext uri="{BB962C8B-B14F-4D97-AF65-F5344CB8AC3E}">
        <p14:creationId xmlns:p14="http://schemas.microsoft.com/office/powerpoint/2010/main" val="402124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RQ1: Define 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075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DE7BF4-50BC-47C2-86B5-F81B4596BB3A}"/>
              </a:ext>
            </a:extLst>
          </p:cNvPr>
          <p:cNvPicPr>
            <a:picLocks noChangeAspect="1"/>
          </p:cNvPicPr>
          <p:nvPr/>
        </p:nvPicPr>
        <p:blipFill rotWithShape="1">
          <a:blip r:embed="rId3">
            <a:extLst>
              <a:ext uri="{28A0092B-C50C-407E-A947-70E740481C1C}">
                <a14:useLocalDpi xmlns:a14="http://schemas.microsoft.com/office/drawing/2010/main" val="0"/>
              </a:ext>
            </a:extLst>
          </a:blip>
          <a:srcRect b="52239"/>
          <a:stretch/>
        </p:blipFill>
        <p:spPr>
          <a:xfrm>
            <a:off x="6427339" y="2646846"/>
            <a:ext cx="5664283" cy="2011680"/>
          </a:xfrm>
          <a:prstGeom prst="rect">
            <a:avLst/>
          </a:prstGeom>
        </p:spPr>
      </p:pic>
      <p:graphicFrame>
        <p:nvGraphicFramePr>
          <p:cNvPr id="4" name="Content Placeholder 3">
            <a:extLst>
              <a:ext uri="{FF2B5EF4-FFF2-40B4-BE49-F238E27FC236}">
                <a16:creationId xmlns:a16="http://schemas.microsoft.com/office/drawing/2014/main" id="{EFE3D1C3-83D1-41FE-8690-4102DA3CD0E9}"/>
              </a:ext>
            </a:extLst>
          </p:cNvPr>
          <p:cNvGraphicFramePr>
            <a:graphicFrameLocks noGrp="1"/>
          </p:cNvGraphicFramePr>
          <p:nvPr>
            <p:ph idx="4294967295"/>
            <p:extLst>
              <p:ext uri="{D42A27DB-BD31-4B8C-83A1-F6EECF244321}">
                <p14:modId xmlns:p14="http://schemas.microsoft.com/office/powerpoint/2010/main" val="3685677843"/>
              </p:ext>
            </p:extLst>
          </p:nvPr>
        </p:nvGraphicFramePr>
        <p:xfrm>
          <a:off x="316964" y="397852"/>
          <a:ext cx="1246188" cy="4051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2E01F006-AC53-408D-92D5-BD6D61CD91C2}"/>
              </a:ext>
            </a:extLst>
          </p:cNvPr>
          <p:cNvPicPr>
            <a:picLocks noChangeAspect="1"/>
          </p:cNvPicPr>
          <p:nvPr/>
        </p:nvPicPr>
        <p:blipFill rotWithShape="1">
          <a:blip r:embed="rId9">
            <a:extLst>
              <a:ext uri="{28A0092B-C50C-407E-A947-70E740481C1C}">
                <a14:useLocalDpi xmlns:a14="http://schemas.microsoft.com/office/drawing/2010/main" val="0"/>
              </a:ext>
            </a:extLst>
          </a:blip>
          <a:srcRect b="52574"/>
          <a:stretch/>
        </p:blipFill>
        <p:spPr>
          <a:xfrm>
            <a:off x="1845924" y="411822"/>
            <a:ext cx="4876565" cy="2011680"/>
          </a:xfrm>
          <a:prstGeom prst="rect">
            <a:avLst/>
          </a:prstGeom>
        </p:spPr>
      </p:pic>
      <p:pic>
        <p:nvPicPr>
          <p:cNvPr id="9" name="Picture 8">
            <a:extLst>
              <a:ext uri="{FF2B5EF4-FFF2-40B4-BE49-F238E27FC236}">
                <a16:creationId xmlns:a16="http://schemas.microsoft.com/office/drawing/2014/main" id="{B41E972A-82A6-4066-8A81-7F46123EE25A}"/>
              </a:ext>
            </a:extLst>
          </p:cNvPr>
          <p:cNvPicPr>
            <a:picLocks noChangeAspect="1"/>
          </p:cNvPicPr>
          <p:nvPr/>
        </p:nvPicPr>
        <p:blipFill rotWithShape="1">
          <a:blip r:embed="rId10">
            <a:extLst>
              <a:ext uri="{28A0092B-C50C-407E-A947-70E740481C1C}">
                <a14:useLocalDpi xmlns:a14="http://schemas.microsoft.com/office/drawing/2010/main" val="0"/>
              </a:ext>
            </a:extLst>
          </a:blip>
          <a:srcRect b="54236"/>
          <a:stretch/>
        </p:blipFill>
        <p:spPr>
          <a:xfrm>
            <a:off x="6722489" y="411822"/>
            <a:ext cx="5380221" cy="2011680"/>
          </a:xfrm>
          <a:prstGeom prst="rect">
            <a:avLst/>
          </a:prstGeom>
        </p:spPr>
      </p:pic>
      <p:pic>
        <p:nvPicPr>
          <p:cNvPr id="5" name="Picture 4">
            <a:extLst>
              <a:ext uri="{FF2B5EF4-FFF2-40B4-BE49-F238E27FC236}">
                <a16:creationId xmlns:a16="http://schemas.microsoft.com/office/drawing/2014/main" id="{920857A6-5045-4821-AF34-8528857E95E0}"/>
              </a:ext>
            </a:extLst>
          </p:cNvPr>
          <p:cNvPicPr>
            <a:picLocks noChangeAspect="1"/>
          </p:cNvPicPr>
          <p:nvPr/>
        </p:nvPicPr>
        <p:blipFill rotWithShape="1">
          <a:blip r:embed="rId11">
            <a:extLst>
              <a:ext uri="{28A0092B-C50C-407E-A947-70E740481C1C}">
                <a14:useLocalDpi xmlns:a14="http://schemas.microsoft.com/office/drawing/2010/main" val="0"/>
              </a:ext>
            </a:extLst>
          </a:blip>
          <a:srcRect b="53876"/>
          <a:stretch/>
        </p:blipFill>
        <p:spPr>
          <a:xfrm>
            <a:off x="1563152" y="2554946"/>
            <a:ext cx="5159337" cy="2011680"/>
          </a:xfrm>
          <a:prstGeom prst="rect">
            <a:avLst/>
          </a:prstGeom>
        </p:spPr>
      </p:pic>
      <p:grpSp>
        <p:nvGrpSpPr>
          <p:cNvPr id="10" name="Group 9">
            <a:extLst>
              <a:ext uri="{FF2B5EF4-FFF2-40B4-BE49-F238E27FC236}">
                <a16:creationId xmlns:a16="http://schemas.microsoft.com/office/drawing/2014/main" id="{888FC439-F1A4-4925-BF3A-96E9271D26CC}"/>
              </a:ext>
            </a:extLst>
          </p:cNvPr>
          <p:cNvGrpSpPr/>
          <p:nvPr/>
        </p:nvGrpSpPr>
        <p:grpSpPr>
          <a:xfrm>
            <a:off x="9010602" y="4881870"/>
            <a:ext cx="2814320" cy="1300079"/>
            <a:chOff x="9591040" y="820820"/>
            <a:chExt cx="2814320" cy="1300079"/>
          </a:xfrm>
        </p:grpSpPr>
        <p:sp>
          <p:nvSpPr>
            <p:cNvPr id="11" name="Speech Bubble: Rectangle with Corners Rounded 10">
              <a:extLst>
                <a:ext uri="{FF2B5EF4-FFF2-40B4-BE49-F238E27FC236}">
                  <a16:creationId xmlns:a16="http://schemas.microsoft.com/office/drawing/2014/main" id="{9EF7BED7-A8A1-4E4C-833E-315DF9337FFA}"/>
                </a:ext>
              </a:extLst>
            </p:cNvPr>
            <p:cNvSpPr/>
            <p:nvPr/>
          </p:nvSpPr>
          <p:spPr>
            <a:xfrm>
              <a:off x="9591040" y="820820"/>
              <a:ext cx="2814320" cy="1300079"/>
            </a:xfrm>
            <a:prstGeom prst="wedgeRoundRectCallout">
              <a:avLst>
                <a:gd name="adj1" fmla="val 16768"/>
                <a:gd name="adj2" fmla="val -589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966D6FA-C3CD-4FD5-83BC-92BEEC5EEFCB}"/>
                </a:ext>
              </a:extLst>
            </p:cNvPr>
            <p:cNvSpPr txBox="1"/>
            <p:nvPr/>
          </p:nvSpPr>
          <p:spPr>
            <a:xfrm>
              <a:off x="9872501" y="993805"/>
              <a:ext cx="2439075" cy="954107"/>
            </a:xfrm>
            <a:prstGeom prst="rect">
              <a:avLst/>
            </a:prstGeom>
            <a:noFill/>
          </p:spPr>
          <p:txBody>
            <a:bodyPr wrap="square" rtlCol="0">
              <a:spAutoFit/>
            </a:bodyPr>
            <a:lstStyle/>
            <a:p>
              <a:r>
                <a:rPr lang="en-US" sz="1400" dirty="0"/>
                <a:t>Analysis results are drastically different using different definition of popularity!</a:t>
              </a:r>
            </a:p>
          </p:txBody>
        </p:sp>
      </p:grpSp>
      <p:sp>
        <p:nvSpPr>
          <p:cNvPr id="2" name="TextBox 1">
            <a:extLst>
              <a:ext uri="{FF2B5EF4-FFF2-40B4-BE49-F238E27FC236}">
                <a16:creationId xmlns:a16="http://schemas.microsoft.com/office/drawing/2014/main" id="{DF043A9F-CAFE-4F75-AFE0-4C0120D78443}"/>
              </a:ext>
            </a:extLst>
          </p:cNvPr>
          <p:cNvSpPr txBox="1"/>
          <p:nvPr/>
        </p:nvSpPr>
        <p:spPr>
          <a:xfrm>
            <a:off x="617036" y="5151075"/>
            <a:ext cx="8096543" cy="954107"/>
          </a:xfrm>
          <a:prstGeom prst="rect">
            <a:avLst/>
          </a:prstGeom>
          <a:noFill/>
        </p:spPr>
        <p:txBody>
          <a:bodyPr wrap="square" rtlCol="0">
            <a:spAutoFit/>
          </a:bodyPr>
          <a:lstStyle/>
          <a:p>
            <a:pPr marL="171450" indent="-171450">
              <a:buFont typeface="Arial" panose="020B0604020202020204" pitchFamily="34" charset="0"/>
              <a:buChar char="•"/>
            </a:pPr>
            <a:r>
              <a:rPr lang="en-US" sz="1400" dirty="0"/>
              <a:t>Top 1 viewed talk “Do schools kill creativity” didn’t even make into the top 10 comments per view list. On the contrary, “Militant atheism” raised more comments compared to its view numbers. </a:t>
            </a:r>
          </a:p>
          <a:p>
            <a:pPr marL="171450" indent="-171450">
              <a:buFont typeface="Arial" panose="020B0604020202020204" pitchFamily="34" charset="0"/>
              <a:buChar char="•"/>
            </a:pPr>
            <a:r>
              <a:rPr lang="en-US" sz="1400" dirty="0"/>
              <a:t>More…</a:t>
            </a:r>
          </a:p>
        </p:txBody>
      </p:sp>
    </p:spTree>
    <p:extLst>
      <p:ext uri="{BB962C8B-B14F-4D97-AF65-F5344CB8AC3E}">
        <p14:creationId xmlns:p14="http://schemas.microsoft.com/office/powerpoint/2010/main" val="3791432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RQ2: Topic Vs 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458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CE0B1-81F2-47D4-AD70-AB72F2EA1690}"/>
              </a:ext>
            </a:extLst>
          </p:cNvPr>
          <p:cNvSpPr>
            <a:spLocks noGrp="1"/>
          </p:cNvSpPr>
          <p:nvPr>
            <p:ph type="title"/>
          </p:nvPr>
        </p:nvSpPr>
        <p:spPr>
          <a:xfrm>
            <a:off x="1069848" y="484632"/>
            <a:ext cx="10058400" cy="1609344"/>
          </a:xfrm>
        </p:spPr>
        <p:txBody>
          <a:bodyPr>
            <a:normAutofit fontScale="90000"/>
          </a:bodyPr>
          <a:lstStyle/>
          <a:p>
            <a:br>
              <a:rPr lang="en-US" dirty="0"/>
            </a:br>
            <a:r>
              <a:rPr lang="en-US" dirty="0"/>
              <a:t>Hypothesis2a Ted Topics related to technology, entertainment and design are more popular.</a:t>
            </a:r>
            <a:br>
              <a:rPr lang="en-US" dirty="0"/>
            </a:br>
            <a:endParaRPr lang="en-US" dirty="0"/>
          </a:p>
        </p:txBody>
      </p:sp>
      <p:sp>
        <p:nvSpPr>
          <p:cNvPr id="3" name="Content Placeholder 2">
            <a:extLst>
              <a:ext uri="{FF2B5EF4-FFF2-40B4-BE49-F238E27FC236}">
                <a16:creationId xmlns:a16="http://schemas.microsoft.com/office/drawing/2014/main" id="{1DD56017-3193-46EE-81A1-7279E8BCD30D}"/>
              </a:ext>
            </a:extLst>
          </p:cNvPr>
          <p:cNvSpPr>
            <a:spLocks noGrp="1"/>
          </p:cNvSpPr>
          <p:nvPr>
            <p:ph idx="1"/>
          </p:nvPr>
        </p:nvSpPr>
        <p:spPr/>
        <p:txBody>
          <a:bodyPr>
            <a:normAutofit/>
          </a:bodyPr>
          <a:lstStyle/>
          <a:p>
            <a:endParaRPr lang="en-US" dirty="0"/>
          </a:p>
        </p:txBody>
      </p:sp>
      <p:graphicFrame>
        <p:nvGraphicFramePr>
          <p:cNvPr id="7" name="Table 6">
            <a:extLst>
              <a:ext uri="{FF2B5EF4-FFF2-40B4-BE49-F238E27FC236}">
                <a16:creationId xmlns:a16="http://schemas.microsoft.com/office/drawing/2014/main" id="{005C3BA9-81E4-4620-B3B4-505997D97270}"/>
              </a:ext>
            </a:extLst>
          </p:cNvPr>
          <p:cNvGraphicFramePr>
            <a:graphicFrameLocks noGrp="1"/>
          </p:cNvGraphicFramePr>
          <p:nvPr>
            <p:extLst>
              <p:ext uri="{D42A27DB-BD31-4B8C-83A1-F6EECF244321}">
                <p14:modId xmlns:p14="http://schemas.microsoft.com/office/powerpoint/2010/main" val="1913440047"/>
              </p:ext>
            </p:extLst>
          </p:nvPr>
        </p:nvGraphicFramePr>
        <p:xfrm>
          <a:off x="1126979" y="2180844"/>
          <a:ext cx="8432800" cy="3931920"/>
        </p:xfrm>
        <a:graphic>
          <a:graphicData uri="http://schemas.openxmlformats.org/drawingml/2006/table">
            <a:tbl>
              <a:tblPr firstRow="1" bandRow="1">
                <a:tableStyleId>{5C22544A-7EE6-4342-B048-85BDC9FD1C3A}</a:tableStyleId>
              </a:tblPr>
              <a:tblGrid>
                <a:gridCol w="2108200">
                  <a:extLst>
                    <a:ext uri="{9D8B030D-6E8A-4147-A177-3AD203B41FA5}">
                      <a16:colId xmlns:a16="http://schemas.microsoft.com/office/drawing/2014/main" val="3948982594"/>
                    </a:ext>
                  </a:extLst>
                </a:gridCol>
                <a:gridCol w="2108200">
                  <a:extLst>
                    <a:ext uri="{9D8B030D-6E8A-4147-A177-3AD203B41FA5}">
                      <a16:colId xmlns:a16="http://schemas.microsoft.com/office/drawing/2014/main" val="3407205421"/>
                    </a:ext>
                  </a:extLst>
                </a:gridCol>
                <a:gridCol w="2108200">
                  <a:extLst>
                    <a:ext uri="{9D8B030D-6E8A-4147-A177-3AD203B41FA5}">
                      <a16:colId xmlns:a16="http://schemas.microsoft.com/office/drawing/2014/main" val="4269167587"/>
                    </a:ext>
                  </a:extLst>
                </a:gridCol>
                <a:gridCol w="2108200">
                  <a:extLst>
                    <a:ext uri="{9D8B030D-6E8A-4147-A177-3AD203B41FA5}">
                      <a16:colId xmlns:a16="http://schemas.microsoft.com/office/drawing/2014/main" val="119396547"/>
                    </a:ext>
                  </a:extLst>
                </a:gridCol>
              </a:tblGrid>
              <a:tr h="487550">
                <a:tc>
                  <a:txBody>
                    <a:bodyPr/>
                    <a:lstStyle/>
                    <a:p>
                      <a:r>
                        <a:rPr lang="en-US" sz="1600" dirty="0"/>
                        <a:t>By view</a:t>
                      </a:r>
                    </a:p>
                  </a:txBody>
                  <a:tcPr/>
                </a:tc>
                <a:tc>
                  <a:txBody>
                    <a:bodyPr/>
                    <a:lstStyle/>
                    <a:p>
                      <a:r>
                        <a:rPr lang="en-US" sz="1600" dirty="0"/>
                        <a:t>By comment</a:t>
                      </a:r>
                    </a:p>
                  </a:txBody>
                  <a:tcPr/>
                </a:tc>
                <a:tc>
                  <a:txBody>
                    <a:bodyPr/>
                    <a:lstStyle/>
                    <a:p>
                      <a:r>
                        <a:rPr lang="en-US" sz="1600" dirty="0"/>
                        <a:t>By comments per view</a:t>
                      </a:r>
                    </a:p>
                  </a:txBody>
                  <a:tcPr/>
                </a:tc>
                <a:tc>
                  <a:txBody>
                    <a:bodyPr/>
                    <a:lstStyle/>
                    <a:p>
                      <a:r>
                        <a:rPr lang="en-US" sz="1600" dirty="0"/>
                        <a:t>By number of languages</a:t>
                      </a:r>
                    </a:p>
                  </a:txBody>
                  <a:tcPr/>
                </a:tc>
                <a:extLst>
                  <a:ext uri="{0D108BD9-81ED-4DB2-BD59-A6C34878D82A}">
                    <a16:rowId xmlns:a16="http://schemas.microsoft.com/office/drawing/2014/main" val="3638239258"/>
                  </a:ext>
                </a:extLst>
              </a:tr>
              <a:tr h="278600">
                <a:tc>
                  <a:txBody>
                    <a:bodyPr/>
                    <a:lstStyle/>
                    <a:p>
                      <a:r>
                        <a:rPr lang="en-US" sz="1600" dirty="0"/>
                        <a:t>Culture</a:t>
                      </a:r>
                    </a:p>
                  </a:txBody>
                  <a:tcPr/>
                </a:tc>
                <a:tc>
                  <a:txBody>
                    <a:bodyPr/>
                    <a:lstStyle/>
                    <a:p>
                      <a:r>
                        <a:rPr lang="en-US" sz="1600" dirty="0"/>
                        <a:t>Culture</a:t>
                      </a:r>
                    </a:p>
                  </a:txBody>
                  <a:tcPr/>
                </a:tc>
                <a:tc>
                  <a:txBody>
                    <a:bodyPr/>
                    <a:lstStyle/>
                    <a:p>
                      <a:r>
                        <a:rPr lang="en-US" sz="1600" dirty="0"/>
                        <a:t>Technology</a:t>
                      </a:r>
                    </a:p>
                  </a:txBody>
                  <a:tcPr/>
                </a:tc>
                <a:tc>
                  <a:txBody>
                    <a:bodyPr/>
                    <a:lstStyle/>
                    <a:p>
                      <a:r>
                        <a:rPr lang="en-US" sz="1600" dirty="0"/>
                        <a:t>Technology</a:t>
                      </a:r>
                    </a:p>
                  </a:txBody>
                  <a:tcPr/>
                </a:tc>
                <a:extLst>
                  <a:ext uri="{0D108BD9-81ED-4DB2-BD59-A6C34878D82A}">
                    <a16:rowId xmlns:a16="http://schemas.microsoft.com/office/drawing/2014/main" val="540303024"/>
                  </a:ext>
                </a:extLst>
              </a:tr>
              <a:tr h="278600">
                <a:tc>
                  <a:txBody>
                    <a:bodyPr/>
                    <a:lstStyle/>
                    <a:p>
                      <a:r>
                        <a:rPr lang="en-US" sz="1600" dirty="0"/>
                        <a:t>Technology</a:t>
                      </a:r>
                    </a:p>
                  </a:txBody>
                  <a:tcPr/>
                </a:tc>
                <a:tc>
                  <a:txBody>
                    <a:bodyPr/>
                    <a:lstStyle/>
                    <a:p>
                      <a:r>
                        <a:rPr lang="en-US" sz="1600" dirty="0"/>
                        <a:t>Technology</a:t>
                      </a:r>
                    </a:p>
                  </a:txBody>
                  <a:tcPr/>
                </a:tc>
                <a:tc>
                  <a:txBody>
                    <a:bodyPr/>
                    <a:lstStyle/>
                    <a:p>
                      <a:r>
                        <a:rPr lang="en-US" sz="1600" dirty="0"/>
                        <a:t>Global issues</a:t>
                      </a:r>
                    </a:p>
                  </a:txBody>
                  <a:tcPr/>
                </a:tc>
                <a:tc>
                  <a:txBody>
                    <a:bodyPr/>
                    <a:lstStyle/>
                    <a:p>
                      <a:r>
                        <a:rPr lang="en-US" sz="1600" dirty="0"/>
                        <a:t>Science</a:t>
                      </a:r>
                    </a:p>
                  </a:txBody>
                  <a:tcPr/>
                </a:tc>
                <a:extLst>
                  <a:ext uri="{0D108BD9-81ED-4DB2-BD59-A6C34878D82A}">
                    <a16:rowId xmlns:a16="http://schemas.microsoft.com/office/drawing/2014/main" val="1858824696"/>
                  </a:ext>
                </a:extLst>
              </a:tr>
              <a:tr h="278600">
                <a:tc>
                  <a:txBody>
                    <a:bodyPr/>
                    <a:lstStyle/>
                    <a:p>
                      <a:r>
                        <a:rPr lang="en-US" sz="1600" dirty="0"/>
                        <a:t>Science</a:t>
                      </a:r>
                    </a:p>
                  </a:txBody>
                  <a:tcPr/>
                </a:tc>
                <a:tc>
                  <a:txBody>
                    <a:bodyPr/>
                    <a:lstStyle/>
                    <a:p>
                      <a:r>
                        <a:rPr lang="en-US" sz="1600" dirty="0"/>
                        <a:t>Global issues</a:t>
                      </a:r>
                    </a:p>
                  </a:txBody>
                  <a:tcPr/>
                </a:tc>
                <a:tc>
                  <a:txBody>
                    <a:bodyPr/>
                    <a:lstStyle/>
                    <a:p>
                      <a:r>
                        <a:rPr lang="en-US" sz="1600" dirty="0"/>
                        <a:t>Culture</a:t>
                      </a:r>
                    </a:p>
                  </a:txBody>
                  <a:tcPr/>
                </a:tc>
                <a:tc>
                  <a:txBody>
                    <a:bodyPr/>
                    <a:lstStyle/>
                    <a:p>
                      <a:r>
                        <a:rPr lang="en-US" sz="1600" dirty="0"/>
                        <a:t>Culture</a:t>
                      </a:r>
                    </a:p>
                  </a:txBody>
                  <a:tcPr/>
                </a:tc>
                <a:extLst>
                  <a:ext uri="{0D108BD9-81ED-4DB2-BD59-A6C34878D82A}">
                    <a16:rowId xmlns:a16="http://schemas.microsoft.com/office/drawing/2014/main" val="3871898831"/>
                  </a:ext>
                </a:extLst>
              </a:tr>
              <a:tr h="278600">
                <a:tc>
                  <a:txBody>
                    <a:bodyPr/>
                    <a:lstStyle/>
                    <a:p>
                      <a:r>
                        <a:rPr lang="en-US" sz="1600" dirty="0"/>
                        <a:t>Business</a:t>
                      </a:r>
                    </a:p>
                  </a:txBody>
                  <a:tcPr/>
                </a:tc>
                <a:tc>
                  <a:txBody>
                    <a:bodyPr/>
                    <a:lstStyle/>
                    <a:p>
                      <a:r>
                        <a:rPr lang="en-US" sz="1600" dirty="0"/>
                        <a:t>Science</a:t>
                      </a:r>
                    </a:p>
                  </a:txBody>
                  <a:tcPr/>
                </a:tc>
                <a:tc>
                  <a:txBody>
                    <a:bodyPr/>
                    <a:lstStyle/>
                    <a:p>
                      <a:r>
                        <a:rPr lang="en-US" sz="1600" dirty="0"/>
                        <a:t>Science</a:t>
                      </a:r>
                    </a:p>
                  </a:txBody>
                  <a:tcPr/>
                </a:tc>
                <a:tc>
                  <a:txBody>
                    <a:bodyPr/>
                    <a:lstStyle/>
                    <a:p>
                      <a:r>
                        <a:rPr lang="en-US" sz="1600" dirty="0"/>
                        <a:t>Global issues</a:t>
                      </a:r>
                    </a:p>
                  </a:txBody>
                  <a:tcPr/>
                </a:tc>
                <a:extLst>
                  <a:ext uri="{0D108BD9-81ED-4DB2-BD59-A6C34878D82A}">
                    <a16:rowId xmlns:a16="http://schemas.microsoft.com/office/drawing/2014/main" val="3362565570"/>
                  </a:ext>
                </a:extLst>
              </a:tr>
              <a:tr h="278600">
                <a:tc>
                  <a:txBody>
                    <a:bodyPr/>
                    <a:lstStyle/>
                    <a:p>
                      <a:r>
                        <a:rPr lang="en-US" sz="1600" dirty="0"/>
                        <a:t>TEDx</a:t>
                      </a:r>
                    </a:p>
                  </a:txBody>
                  <a:tcPr/>
                </a:tc>
                <a:tc>
                  <a:txBody>
                    <a:bodyPr/>
                    <a:lstStyle/>
                    <a:p>
                      <a:r>
                        <a:rPr lang="en-US" sz="1600" dirty="0"/>
                        <a:t>TEDx</a:t>
                      </a:r>
                    </a:p>
                  </a:txBody>
                  <a:tcPr/>
                </a:tc>
                <a:tc>
                  <a:txBody>
                    <a:bodyPr/>
                    <a:lstStyle/>
                    <a:p>
                      <a:r>
                        <a:rPr lang="en-US" sz="1600" dirty="0"/>
                        <a:t>TEDx</a:t>
                      </a:r>
                    </a:p>
                  </a:txBody>
                  <a:tcPr/>
                </a:tc>
                <a:tc>
                  <a:txBody>
                    <a:bodyPr/>
                    <a:lstStyle/>
                    <a:p>
                      <a:r>
                        <a:rPr lang="en-US" sz="1600" dirty="0"/>
                        <a:t>Design</a:t>
                      </a:r>
                    </a:p>
                  </a:txBody>
                  <a:tcPr/>
                </a:tc>
                <a:extLst>
                  <a:ext uri="{0D108BD9-81ED-4DB2-BD59-A6C34878D82A}">
                    <a16:rowId xmlns:a16="http://schemas.microsoft.com/office/drawing/2014/main" val="863229256"/>
                  </a:ext>
                </a:extLst>
              </a:tr>
              <a:tr h="278600">
                <a:tc>
                  <a:txBody>
                    <a:bodyPr/>
                    <a:lstStyle/>
                    <a:p>
                      <a:r>
                        <a:rPr lang="en-US" sz="1600" dirty="0"/>
                        <a:t>Global issues</a:t>
                      </a:r>
                    </a:p>
                  </a:txBody>
                  <a:tcPr/>
                </a:tc>
                <a:tc>
                  <a:txBody>
                    <a:bodyPr/>
                    <a:lstStyle/>
                    <a:p>
                      <a:r>
                        <a:rPr lang="en-US" sz="1600" dirty="0"/>
                        <a:t>Business</a:t>
                      </a:r>
                    </a:p>
                  </a:txBody>
                  <a:tcPr/>
                </a:tc>
                <a:tc>
                  <a:txBody>
                    <a:bodyPr/>
                    <a:lstStyle/>
                    <a:p>
                      <a:r>
                        <a:rPr lang="en-US" sz="1600" dirty="0"/>
                        <a:t>Design</a:t>
                      </a:r>
                    </a:p>
                  </a:txBody>
                  <a:tcPr/>
                </a:tc>
                <a:tc>
                  <a:txBody>
                    <a:bodyPr/>
                    <a:lstStyle/>
                    <a:p>
                      <a:r>
                        <a:rPr lang="en-US" sz="1600" dirty="0"/>
                        <a:t>TEDx</a:t>
                      </a:r>
                    </a:p>
                  </a:txBody>
                  <a:tcPr/>
                </a:tc>
                <a:extLst>
                  <a:ext uri="{0D108BD9-81ED-4DB2-BD59-A6C34878D82A}">
                    <a16:rowId xmlns:a16="http://schemas.microsoft.com/office/drawing/2014/main" val="654816017"/>
                  </a:ext>
                </a:extLst>
              </a:tr>
              <a:tr h="278600">
                <a:tc>
                  <a:txBody>
                    <a:bodyPr/>
                    <a:lstStyle/>
                    <a:p>
                      <a:r>
                        <a:rPr lang="en-US" sz="1600" dirty="0"/>
                        <a:t>Entertainment</a:t>
                      </a:r>
                    </a:p>
                  </a:txBody>
                  <a:tcPr/>
                </a:tc>
                <a:tc>
                  <a:txBody>
                    <a:bodyPr/>
                    <a:lstStyle/>
                    <a:p>
                      <a:r>
                        <a:rPr lang="en-US" sz="1600" dirty="0"/>
                        <a:t>Design</a:t>
                      </a:r>
                    </a:p>
                  </a:txBody>
                  <a:tcPr/>
                </a:tc>
                <a:tc>
                  <a:txBody>
                    <a:bodyPr/>
                    <a:lstStyle/>
                    <a:p>
                      <a:r>
                        <a:rPr lang="en-US" sz="1600" dirty="0"/>
                        <a:t>Business</a:t>
                      </a:r>
                    </a:p>
                  </a:txBody>
                  <a:tcPr/>
                </a:tc>
                <a:tc>
                  <a:txBody>
                    <a:bodyPr/>
                    <a:lstStyle/>
                    <a:p>
                      <a:r>
                        <a:rPr lang="en-US" sz="1600" dirty="0"/>
                        <a:t>Business</a:t>
                      </a:r>
                    </a:p>
                  </a:txBody>
                  <a:tcPr/>
                </a:tc>
                <a:extLst>
                  <a:ext uri="{0D108BD9-81ED-4DB2-BD59-A6C34878D82A}">
                    <a16:rowId xmlns:a16="http://schemas.microsoft.com/office/drawing/2014/main" val="1544607290"/>
                  </a:ext>
                </a:extLst>
              </a:tr>
              <a:tr h="278600">
                <a:tc>
                  <a:txBody>
                    <a:bodyPr/>
                    <a:lstStyle/>
                    <a:p>
                      <a:r>
                        <a:rPr lang="en-US" sz="1600" dirty="0"/>
                        <a:t>Design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Entertainment</a:t>
                      </a:r>
                    </a:p>
                  </a:txBody>
                  <a:tcPr/>
                </a:tc>
                <a:tc>
                  <a:txBody>
                    <a:bodyPr/>
                    <a:lstStyle/>
                    <a:p>
                      <a:r>
                        <a:rPr lang="en-US" sz="1600" dirty="0"/>
                        <a:t>Entertainment</a:t>
                      </a:r>
                    </a:p>
                  </a:txBody>
                  <a:tcPr/>
                </a:tc>
                <a:tc>
                  <a:txBody>
                    <a:bodyPr/>
                    <a:lstStyle/>
                    <a:p>
                      <a:r>
                        <a:rPr lang="en-US" sz="1600" dirty="0"/>
                        <a:t>Entertainment</a:t>
                      </a:r>
                    </a:p>
                  </a:txBody>
                  <a:tcPr/>
                </a:tc>
                <a:extLst>
                  <a:ext uri="{0D108BD9-81ED-4DB2-BD59-A6C34878D82A}">
                    <a16:rowId xmlns:a16="http://schemas.microsoft.com/office/drawing/2014/main" val="2176287570"/>
                  </a:ext>
                </a:extLst>
              </a:tr>
              <a:tr h="278600">
                <a:tc>
                  <a:txBody>
                    <a:bodyPr/>
                    <a:lstStyle/>
                    <a:p>
                      <a:r>
                        <a:rPr lang="en-US" sz="1600" dirty="0"/>
                        <a:t>Psychology</a:t>
                      </a:r>
                    </a:p>
                  </a:txBody>
                  <a:tcPr/>
                </a:tc>
                <a:tc>
                  <a:txBody>
                    <a:bodyPr/>
                    <a:lstStyle/>
                    <a:p>
                      <a:r>
                        <a:rPr lang="en-US" sz="1600" dirty="0"/>
                        <a:t>Brain</a:t>
                      </a:r>
                    </a:p>
                  </a:txBody>
                  <a:tcPr/>
                </a:tc>
                <a:tc>
                  <a:txBody>
                    <a:bodyPr/>
                    <a:lstStyle/>
                    <a:p>
                      <a:r>
                        <a:rPr lang="en-US" sz="1600" dirty="0"/>
                        <a:t>Politics</a:t>
                      </a:r>
                    </a:p>
                  </a:txBody>
                  <a:tcPr/>
                </a:tc>
                <a:tc>
                  <a:txBody>
                    <a:bodyPr/>
                    <a:lstStyle/>
                    <a:p>
                      <a:r>
                        <a:rPr lang="en-US" sz="1600" dirty="0"/>
                        <a:t>Health</a:t>
                      </a:r>
                    </a:p>
                  </a:txBody>
                  <a:tcPr/>
                </a:tc>
                <a:extLst>
                  <a:ext uri="{0D108BD9-81ED-4DB2-BD59-A6C34878D82A}">
                    <a16:rowId xmlns:a16="http://schemas.microsoft.com/office/drawing/2014/main" val="3497017693"/>
                  </a:ext>
                </a:extLst>
              </a:tr>
              <a:tr h="278600">
                <a:tc>
                  <a:txBody>
                    <a:bodyPr/>
                    <a:lstStyle/>
                    <a:p>
                      <a:r>
                        <a:rPr lang="en-US" sz="1600" dirty="0"/>
                        <a:t>Brain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Psychology</a:t>
                      </a:r>
                    </a:p>
                  </a:txBody>
                  <a:tcPr/>
                </a:tc>
                <a:tc>
                  <a:txBody>
                    <a:bodyPr/>
                    <a:lstStyle/>
                    <a:p>
                      <a:r>
                        <a:rPr lang="en-US" sz="1600" dirty="0"/>
                        <a:t>Health</a:t>
                      </a:r>
                    </a:p>
                  </a:txBody>
                  <a:tcPr/>
                </a:tc>
                <a:tc>
                  <a:txBody>
                    <a:bodyPr/>
                    <a:lstStyle/>
                    <a:p>
                      <a:r>
                        <a:rPr lang="en-US" sz="1600" dirty="0"/>
                        <a:t>Art</a:t>
                      </a:r>
                    </a:p>
                  </a:txBody>
                  <a:tcPr/>
                </a:tc>
                <a:extLst>
                  <a:ext uri="{0D108BD9-81ED-4DB2-BD59-A6C34878D82A}">
                    <a16:rowId xmlns:a16="http://schemas.microsoft.com/office/drawing/2014/main" val="605870451"/>
                  </a:ext>
                </a:extLst>
              </a:tr>
            </a:tbl>
          </a:graphicData>
        </a:graphic>
      </p:graphicFrame>
      <p:grpSp>
        <p:nvGrpSpPr>
          <p:cNvPr id="9" name="Group 8">
            <a:extLst>
              <a:ext uri="{FF2B5EF4-FFF2-40B4-BE49-F238E27FC236}">
                <a16:creationId xmlns:a16="http://schemas.microsoft.com/office/drawing/2014/main" id="{A25AEB9D-0338-4ACB-8FD2-80E283F2DBCE}"/>
              </a:ext>
            </a:extLst>
          </p:cNvPr>
          <p:cNvGrpSpPr/>
          <p:nvPr/>
        </p:nvGrpSpPr>
        <p:grpSpPr>
          <a:xfrm>
            <a:off x="9818585" y="2188660"/>
            <a:ext cx="2270252" cy="871068"/>
            <a:chOff x="9591040" y="251460"/>
            <a:chExt cx="2814320" cy="1869440"/>
          </a:xfrm>
        </p:grpSpPr>
        <p:sp>
          <p:nvSpPr>
            <p:cNvPr id="10" name="Speech Bubble: Rectangle with Corners Rounded 9">
              <a:extLst>
                <a:ext uri="{FF2B5EF4-FFF2-40B4-BE49-F238E27FC236}">
                  <a16:creationId xmlns:a16="http://schemas.microsoft.com/office/drawing/2014/main" id="{D1BB8637-7CBC-4478-8E5B-FBD3F9DA3C51}"/>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9F73D5-4729-4F82-9565-325FE2D19DB4}"/>
                </a:ext>
              </a:extLst>
            </p:cNvPr>
            <p:cNvSpPr txBox="1"/>
            <p:nvPr/>
          </p:nvSpPr>
          <p:spPr>
            <a:xfrm>
              <a:off x="9778661" y="251460"/>
              <a:ext cx="2626698" cy="1783442"/>
            </a:xfrm>
            <a:prstGeom prst="rect">
              <a:avLst/>
            </a:prstGeom>
            <a:noFill/>
          </p:spPr>
          <p:txBody>
            <a:bodyPr wrap="square" rtlCol="0">
              <a:spAutoFit/>
            </a:bodyPr>
            <a:lstStyle/>
            <a:p>
              <a:r>
                <a:rPr lang="en-US" sz="1200" dirty="0">
                  <a:solidFill>
                    <a:schemeClr val="dk1"/>
                  </a:solidFill>
                </a:rPr>
                <a:t>Technology, entertainment and design are indeed belong to the top 10 popular topics.</a:t>
              </a:r>
            </a:p>
          </p:txBody>
        </p:sp>
      </p:grpSp>
      <p:grpSp>
        <p:nvGrpSpPr>
          <p:cNvPr id="12" name="Group 11">
            <a:extLst>
              <a:ext uri="{FF2B5EF4-FFF2-40B4-BE49-F238E27FC236}">
                <a16:creationId xmlns:a16="http://schemas.microsoft.com/office/drawing/2014/main" id="{B181FF0D-FB99-4540-8780-E5F1779F0FA1}"/>
              </a:ext>
            </a:extLst>
          </p:cNvPr>
          <p:cNvGrpSpPr/>
          <p:nvPr/>
        </p:nvGrpSpPr>
        <p:grpSpPr>
          <a:xfrm>
            <a:off x="9818584" y="4572218"/>
            <a:ext cx="2341372" cy="1244774"/>
            <a:chOff x="9591040" y="251460"/>
            <a:chExt cx="2902484" cy="1869440"/>
          </a:xfrm>
        </p:grpSpPr>
        <p:sp>
          <p:nvSpPr>
            <p:cNvPr id="13" name="Speech Bubble: Rectangle with Corners Rounded 12">
              <a:extLst>
                <a:ext uri="{FF2B5EF4-FFF2-40B4-BE49-F238E27FC236}">
                  <a16:creationId xmlns:a16="http://schemas.microsoft.com/office/drawing/2014/main" id="{F420A78E-3E83-4355-8D87-4AEC61F08669}"/>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3374DBA-AC0D-4F60-930F-429A8573416B}"/>
                </a:ext>
              </a:extLst>
            </p:cNvPr>
            <p:cNvSpPr txBox="1"/>
            <p:nvPr/>
          </p:nvSpPr>
          <p:spPr>
            <a:xfrm>
              <a:off x="9778662" y="251460"/>
              <a:ext cx="2714862" cy="1463605"/>
            </a:xfrm>
            <a:prstGeom prst="rect">
              <a:avLst/>
            </a:prstGeom>
            <a:noFill/>
          </p:spPr>
          <p:txBody>
            <a:bodyPr wrap="square" rtlCol="0">
              <a:spAutoFit/>
            </a:bodyPr>
            <a:lstStyle/>
            <a:p>
              <a:r>
                <a:rPr lang="en-US" sz="1200" dirty="0"/>
                <a:t>Business, Psychology and brains received more views, while politics and health tends to raise more comments, and art is welcome globally.</a:t>
              </a:r>
            </a:p>
          </p:txBody>
        </p:sp>
      </p:grpSp>
      <p:grpSp>
        <p:nvGrpSpPr>
          <p:cNvPr id="15" name="Group 14">
            <a:extLst>
              <a:ext uri="{FF2B5EF4-FFF2-40B4-BE49-F238E27FC236}">
                <a16:creationId xmlns:a16="http://schemas.microsoft.com/office/drawing/2014/main" id="{6853501C-5D44-4758-9218-539CE08B97A7}"/>
              </a:ext>
            </a:extLst>
          </p:cNvPr>
          <p:cNvGrpSpPr/>
          <p:nvPr/>
        </p:nvGrpSpPr>
        <p:grpSpPr>
          <a:xfrm>
            <a:off x="9818584" y="3224630"/>
            <a:ext cx="2270252" cy="871068"/>
            <a:chOff x="9591040" y="251460"/>
            <a:chExt cx="2814320" cy="1869440"/>
          </a:xfrm>
        </p:grpSpPr>
        <p:sp>
          <p:nvSpPr>
            <p:cNvPr id="16" name="Speech Bubble: Rectangle with Corners Rounded 15">
              <a:extLst>
                <a:ext uri="{FF2B5EF4-FFF2-40B4-BE49-F238E27FC236}">
                  <a16:creationId xmlns:a16="http://schemas.microsoft.com/office/drawing/2014/main" id="{5261AEEB-1E48-426C-8457-FE04042B2B28}"/>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E82D91-3C89-4A44-92C2-3D225EE3A6CA}"/>
                </a:ext>
              </a:extLst>
            </p:cNvPr>
            <p:cNvSpPr txBox="1"/>
            <p:nvPr/>
          </p:nvSpPr>
          <p:spPr>
            <a:xfrm>
              <a:off x="9778661" y="251460"/>
              <a:ext cx="2626698" cy="1783442"/>
            </a:xfrm>
            <a:prstGeom prst="rect">
              <a:avLst/>
            </a:prstGeom>
            <a:noFill/>
          </p:spPr>
          <p:txBody>
            <a:bodyPr wrap="square" rtlCol="0">
              <a:spAutoFit/>
            </a:bodyPr>
            <a:lstStyle/>
            <a:p>
              <a:r>
                <a:rPr lang="en-US" sz="1200" dirty="0">
                  <a:solidFill>
                    <a:schemeClr val="dk1"/>
                  </a:solidFill>
                </a:rPr>
                <a:t>The most top popular topics, however, are technology, culture, science and global issues.</a:t>
              </a:r>
            </a:p>
          </p:txBody>
        </p:sp>
      </p:grpSp>
    </p:spTree>
    <p:extLst>
      <p:ext uri="{BB962C8B-B14F-4D97-AF65-F5344CB8AC3E}">
        <p14:creationId xmlns:p14="http://schemas.microsoft.com/office/powerpoint/2010/main" val="198790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79B33-A538-465C-AB73-9358CEDE96B0}"/>
              </a:ext>
            </a:extLst>
          </p:cNvPr>
          <p:cNvSpPr>
            <a:spLocks noGrp="1"/>
          </p:cNvSpPr>
          <p:nvPr>
            <p:ph type="title"/>
          </p:nvPr>
        </p:nvSpPr>
        <p:spPr/>
        <p:txBody>
          <a:bodyPr>
            <a:normAutofit fontScale="90000"/>
          </a:bodyPr>
          <a:lstStyle/>
          <a:p>
            <a:r>
              <a:rPr lang="en-US" dirty="0"/>
              <a:t>Hypothesis2b topics are more popular because they are informative rather than funny or surprising.</a:t>
            </a:r>
          </a:p>
        </p:txBody>
      </p:sp>
      <p:sp>
        <p:nvSpPr>
          <p:cNvPr id="3" name="Content Placeholder 2">
            <a:extLst>
              <a:ext uri="{FF2B5EF4-FFF2-40B4-BE49-F238E27FC236}">
                <a16:creationId xmlns:a16="http://schemas.microsoft.com/office/drawing/2014/main" id="{6EE207C2-B4B1-4F8A-8EA9-00A43695CD5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439B071-D141-4BE3-BF74-F81DBB3014FF}"/>
              </a:ext>
            </a:extLst>
          </p:cNvPr>
          <p:cNvPicPr>
            <a:picLocks noChangeAspect="1"/>
          </p:cNvPicPr>
          <p:nvPr/>
        </p:nvPicPr>
        <p:blipFill>
          <a:blip r:embed="rId3"/>
          <a:stretch>
            <a:fillRect/>
          </a:stretch>
        </p:blipFill>
        <p:spPr>
          <a:xfrm>
            <a:off x="594387" y="2149758"/>
            <a:ext cx="3724275" cy="2667000"/>
          </a:xfrm>
          <a:prstGeom prst="rect">
            <a:avLst/>
          </a:prstGeom>
        </p:spPr>
      </p:pic>
      <p:pic>
        <p:nvPicPr>
          <p:cNvPr id="6" name="Picture 5">
            <a:extLst>
              <a:ext uri="{FF2B5EF4-FFF2-40B4-BE49-F238E27FC236}">
                <a16:creationId xmlns:a16="http://schemas.microsoft.com/office/drawing/2014/main" id="{54D61EE3-EB1A-4ED1-A006-7A5DF9F78491}"/>
              </a:ext>
            </a:extLst>
          </p:cNvPr>
          <p:cNvPicPr>
            <a:picLocks noChangeAspect="1"/>
          </p:cNvPicPr>
          <p:nvPr/>
        </p:nvPicPr>
        <p:blipFill>
          <a:blip r:embed="rId4"/>
          <a:stretch>
            <a:fillRect/>
          </a:stretch>
        </p:blipFill>
        <p:spPr>
          <a:xfrm>
            <a:off x="597183" y="4888160"/>
            <a:ext cx="4562475" cy="2667000"/>
          </a:xfrm>
          <a:prstGeom prst="rect">
            <a:avLst/>
          </a:prstGeom>
        </p:spPr>
      </p:pic>
      <p:pic>
        <p:nvPicPr>
          <p:cNvPr id="7" name="Picture 6">
            <a:extLst>
              <a:ext uri="{FF2B5EF4-FFF2-40B4-BE49-F238E27FC236}">
                <a16:creationId xmlns:a16="http://schemas.microsoft.com/office/drawing/2014/main" id="{C739AB56-E5D5-4EFB-B9CE-B22E9DA14711}"/>
              </a:ext>
            </a:extLst>
          </p:cNvPr>
          <p:cNvPicPr>
            <a:picLocks noChangeAspect="1"/>
          </p:cNvPicPr>
          <p:nvPr/>
        </p:nvPicPr>
        <p:blipFill>
          <a:blip r:embed="rId5"/>
          <a:stretch>
            <a:fillRect/>
          </a:stretch>
        </p:blipFill>
        <p:spPr>
          <a:xfrm>
            <a:off x="5159657" y="4900409"/>
            <a:ext cx="4120705" cy="2667000"/>
          </a:xfrm>
          <a:prstGeom prst="rect">
            <a:avLst/>
          </a:prstGeom>
        </p:spPr>
      </p:pic>
      <p:pic>
        <p:nvPicPr>
          <p:cNvPr id="5" name="Picture 4">
            <a:extLst>
              <a:ext uri="{FF2B5EF4-FFF2-40B4-BE49-F238E27FC236}">
                <a16:creationId xmlns:a16="http://schemas.microsoft.com/office/drawing/2014/main" id="{29521EA3-F587-422C-9EF0-10EE222F1CCE}"/>
              </a:ext>
            </a:extLst>
          </p:cNvPr>
          <p:cNvPicPr>
            <a:picLocks noChangeAspect="1"/>
          </p:cNvPicPr>
          <p:nvPr/>
        </p:nvPicPr>
        <p:blipFill>
          <a:blip r:embed="rId6"/>
          <a:stretch>
            <a:fillRect/>
          </a:stretch>
        </p:blipFill>
        <p:spPr>
          <a:xfrm>
            <a:off x="4318662" y="2168808"/>
            <a:ext cx="4019550" cy="2647950"/>
          </a:xfrm>
          <a:prstGeom prst="rect">
            <a:avLst/>
          </a:prstGeom>
        </p:spPr>
      </p:pic>
      <p:grpSp>
        <p:nvGrpSpPr>
          <p:cNvPr id="8" name="Group 7">
            <a:extLst>
              <a:ext uri="{FF2B5EF4-FFF2-40B4-BE49-F238E27FC236}">
                <a16:creationId xmlns:a16="http://schemas.microsoft.com/office/drawing/2014/main" id="{DD97539A-E394-460E-9925-2C67ECB09BD1}"/>
              </a:ext>
            </a:extLst>
          </p:cNvPr>
          <p:cNvGrpSpPr/>
          <p:nvPr/>
        </p:nvGrpSpPr>
        <p:grpSpPr>
          <a:xfrm>
            <a:off x="9280362" y="2026403"/>
            <a:ext cx="2831917" cy="500757"/>
            <a:chOff x="9591040" y="251460"/>
            <a:chExt cx="2814320" cy="1869440"/>
          </a:xfrm>
        </p:grpSpPr>
        <p:sp>
          <p:nvSpPr>
            <p:cNvPr id="9" name="Speech Bubble: Rectangle with Corners Rounded 8">
              <a:extLst>
                <a:ext uri="{FF2B5EF4-FFF2-40B4-BE49-F238E27FC236}">
                  <a16:creationId xmlns:a16="http://schemas.microsoft.com/office/drawing/2014/main" id="{93623D27-C3C3-43E6-A44A-1F2708C7218D}"/>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712698-03C7-45E1-B155-BF0570F82AAD}"/>
                </a:ext>
              </a:extLst>
            </p:cNvPr>
            <p:cNvSpPr txBox="1"/>
            <p:nvPr/>
          </p:nvSpPr>
          <p:spPr>
            <a:xfrm>
              <a:off x="9778661" y="251460"/>
              <a:ext cx="2626698" cy="755674"/>
            </a:xfrm>
            <a:prstGeom prst="rect">
              <a:avLst/>
            </a:prstGeom>
            <a:noFill/>
          </p:spPr>
          <p:txBody>
            <a:bodyPr wrap="square" rtlCol="0">
              <a:spAutoFit/>
            </a:bodyPr>
            <a:lstStyle/>
            <a:p>
              <a:r>
                <a:rPr lang="en-US" sz="1200" dirty="0">
                  <a:solidFill>
                    <a:schemeClr val="dk1"/>
                  </a:solidFill>
                </a:rPr>
                <a:t>Topics are more popular mostly because they are inspiring! </a:t>
              </a:r>
            </a:p>
          </p:txBody>
        </p:sp>
      </p:grpSp>
      <p:grpSp>
        <p:nvGrpSpPr>
          <p:cNvPr id="14" name="Group 13">
            <a:extLst>
              <a:ext uri="{FF2B5EF4-FFF2-40B4-BE49-F238E27FC236}">
                <a16:creationId xmlns:a16="http://schemas.microsoft.com/office/drawing/2014/main" id="{05C267EC-8861-45DD-B741-52BB09308C95}"/>
              </a:ext>
            </a:extLst>
          </p:cNvPr>
          <p:cNvGrpSpPr/>
          <p:nvPr/>
        </p:nvGrpSpPr>
        <p:grpSpPr>
          <a:xfrm>
            <a:off x="9280362" y="3055377"/>
            <a:ext cx="2831917" cy="634588"/>
            <a:chOff x="9591040" y="251460"/>
            <a:chExt cx="2814320" cy="1869440"/>
          </a:xfrm>
        </p:grpSpPr>
        <p:sp>
          <p:nvSpPr>
            <p:cNvPr id="15" name="Speech Bubble: Rectangle with Corners Rounded 14">
              <a:extLst>
                <a:ext uri="{FF2B5EF4-FFF2-40B4-BE49-F238E27FC236}">
                  <a16:creationId xmlns:a16="http://schemas.microsoft.com/office/drawing/2014/main" id="{CD8251E1-AEC5-49A5-90E0-9D8AE0D7CD12}"/>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9C1C4B8-EB7F-4690-9837-4EA4CB699F30}"/>
                </a:ext>
              </a:extLst>
            </p:cNvPr>
            <p:cNvSpPr txBox="1"/>
            <p:nvPr/>
          </p:nvSpPr>
          <p:spPr>
            <a:xfrm>
              <a:off x="9778661" y="251460"/>
              <a:ext cx="2626698" cy="1057944"/>
            </a:xfrm>
            <a:prstGeom prst="rect">
              <a:avLst/>
            </a:prstGeom>
            <a:noFill/>
          </p:spPr>
          <p:txBody>
            <a:bodyPr wrap="square" rtlCol="0">
              <a:spAutoFit/>
            </a:bodyPr>
            <a:lstStyle/>
            <a:p>
              <a:r>
                <a:rPr lang="en-US" sz="1200" dirty="0">
                  <a:solidFill>
                    <a:schemeClr val="dk1"/>
                  </a:solidFill>
                </a:rPr>
                <a:t> Topics are more popular also because they are informative or fascinating. </a:t>
              </a:r>
            </a:p>
          </p:txBody>
        </p:sp>
      </p:grpSp>
      <p:grpSp>
        <p:nvGrpSpPr>
          <p:cNvPr id="18" name="Group 17">
            <a:extLst>
              <a:ext uri="{FF2B5EF4-FFF2-40B4-BE49-F238E27FC236}">
                <a16:creationId xmlns:a16="http://schemas.microsoft.com/office/drawing/2014/main" id="{7F3DE9AA-5625-415B-BF3E-65C271D5573A}"/>
              </a:ext>
            </a:extLst>
          </p:cNvPr>
          <p:cNvGrpSpPr/>
          <p:nvPr/>
        </p:nvGrpSpPr>
        <p:grpSpPr>
          <a:xfrm>
            <a:off x="9280362" y="5030389"/>
            <a:ext cx="2920632" cy="927279"/>
            <a:chOff x="9591040" y="251460"/>
            <a:chExt cx="2902484" cy="2911989"/>
          </a:xfrm>
        </p:grpSpPr>
        <p:sp>
          <p:nvSpPr>
            <p:cNvPr id="19" name="Speech Bubble: Rectangle with Corners Rounded 18">
              <a:extLst>
                <a:ext uri="{FF2B5EF4-FFF2-40B4-BE49-F238E27FC236}">
                  <a16:creationId xmlns:a16="http://schemas.microsoft.com/office/drawing/2014/main" id="{DE8F4B27-9A57-4138-9BF8-E4BFE5A962B8}"/>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026E6D-92AF-44BA-B8D7-3F8CC4C80BF7}"/>
                </a:ext>
              </a:extLst>
            </p:cNvPr>
            <p:cNvSpPr txBox="1"/>
            <p:nvPr/>
          </p:nvSpPr>
          <p:spPr>
            <a:xfrm>
              <a:off x="9778662" y="251460"/>
              <a:ext cx="2714862" cy="2609629"/>
            </a:xfrm>
            <a:prstGeom prst="rect">
              <a:avLst/>
            </a:prstGeom>
            <a:noFill/>
          </p:spPr>
          <p:txBody>
            <a:bodyPr wrap="square" rtlCol="0">
              <a:spAutoFit/>
            </a:bodyPr>
            <a:lstStyle/>
            <a:p>
              <a:r>
                <a:rPr lang="en-US" sz="1200" dirty="0"/>
                <a:t> Positive ratings such as beautiful, courageous, jaw-dropping didn't make into the top reasons for popularity list.</a:t>
              </a:r>
            </a:p>
          </p:txBody>
        </p:sp>
      </p:grpSp>
      <p:cxnSp>
        <p:nvCxnSpPr>
          <p:cNvPr id="12" name="Straight Connector 11">
            <a:extLst>
              <a:ext uri="{FF2B5EF4-FFF2-40B4-BE49-F238E27FC236}">
                <a16:creationId xmlns:a16="http://schemas.microsoft.com/office/drawing/2014/main" id="{7211E2C5-6B15-42DF-99DE-5A0F5B501689}"/>
              </a:ext>
            </a:extLst>
          </p:cNvPr>
          <p:cNvCxnSpPr/>
          <p:nvPr/>
        </p:nvCxnSpPr>
        <p:spPr>
          <a:xfrm>
            <a:off x="335560" y="4850991"/>
            <a:ext cx="90684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0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420</TotalTime>
  <Words>965</Words>
  <Application>Microsoft Office PowerPoint</Application>
  <PresentationFormat>Widescreen</PresentationFormat>
  <Paragraphs>113</Paragraphs>
  <Slides>18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Helvetica Neue</vt:lpstr>
      <vt:lpstr>Arial</vt:lpstr>
      <vt:lpstr>Calibri</vt:lpstr>
      <vt:lpstr>Rockwell</vt:lpstr>
      <vt:lpstr>Rockwell Condensed</vt:lpstr>
      <vt:lpstr>Wingdings</vt:lpstr>
      <vt:lpstr>Wood Type</vt:lpstr>
      <vt:lpstr>Which talks are popular and why – TED Talks analysis</vt:lpstr>
      <vt:lpstr>Why TED matters</vt:lpstr>
      <vt:lpstr>What Do I Want to Learn from This Study</vt:lpstr>
      <vt:lpstr>Data source</vt:lpstr>
      <vt:lpstr>RQ1: Define Popularity</vt:lpstr>
      <vt:lpstr>PowerPoint Presentation</vt:lpstr>
      <vt:lpstr>RQ2: Topic Vs Popularity</vt:lpstr>
      <vt:lpstr> Hypothesis2a Ted Topics related to technology, entertainment and design are more popular. </vt:lpstr>
      <vt:lpstr>Hypothesis2b topics are more popular because they are informative rather than funny or surprising.</vt:lpstr>
      <vt:lpstr>RQ3: Time Vs  Popularity</vt:lpstr>
      <vt:lpstr> Hypothesis3a TED Talks are becoming more and more popular over the past 10 years. </vt:lpstr>
      <vt:lpstr>RQ4: speaker Vs  Popularity</vt:lpstr>
      <vt:lpstr>PowerPoint Presentation</vt:lpstr>
      <vt:lpstr>RQ5: Presentation skills Vs  Popularity</vt:lpstr>
      <vt:lpstr>PowerPoint Presentation</vt:lpstr>
      <vt:lpstr>Conclusions</vt:lpstr>
      <vt:lpstr>Human-centered data science reflections</vt:lpstr>
      <vt:lpstr>Thank  you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Which talks are popular and why – TED Talks analysis</dc:title>
  <dc:creator>Sha Li</dc:creator>
  <cp:lastModifiedBy>Sha Li</cp:lastModifiedBy>
  <cp:revision>32</cp:revision>
  <dcterms:created xsi:type="dcterms:W3CDTF">2017-11-07T03:18:20Z</dcterms:created>
  <dcterms:modified xsi:type="dcterms:W3CDTF">2017-11-23T01:11:58Z</dcterms:modified>
</cp:coreProperties>
</file>